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42"/>
  </p:notesMasterIdLst>
  <p:sldIdLst>
    <p:sldId id="256" r:id="rId2"/>
    <p:sldId id="368" r:id="rId3"/>
    <p:sldId id="351" r:id="rId4"/>
    <p:sldId id="333" r:id="rId5"/>
    <p:sldId id="323" r:id="rId6"/>
    <p:sldId id="326" r:id="rId7"/>
    <p:sldId id="366" r:id="rId8"/>
    <p:sldId id="360" r:id="rId9"/>
    <p:sldId id="332" r:id="rId10"/>
    <p:sldId id="273" r:id="rId11"/>
    <p:sldId id="369" r:id="rId12"/>
    <p:sldId id="335" r:id="rId13"/>
    <p:sldId id="266" r:id="rId14"/>
    <p:sldId id="370" r:id="rId15"/>
    <p:sldId id="264" r:id="rId16"/>
    <p:sldId id="361" r:id="rId17"/>
    <p:sldId id="357" r:id="rId18"/>
    <p:sldId id="265" r:id="rId19"/>
    <p:sldId id="364" r:id="rId20"/>
    <p:sldId id="367" r:id="rId21"/>
    <p:sldId id="376" r:id="rId22"/>
    <p:sldId id="382" r:id="rId23"/>
    <p:sldId id="372" r:id="rId24"/>
    <p:sldId id="371" r:id="rId25"/>
    <p:sldId id="379" r:id="rId26"/>
    <p:sldId id="380" r:id="rId27"/>
    <p:sldId id="381" r:id="rId28"/>
    <p:sldId id="393" r:id="rId29"/>
    <p:sldId id="391" r:id="rId30"/>
    <p:sldId id="392" r:id="rId31"/>
    <p:sldId id="394" r:id="rId32"/>
    <p:sldId id="336" r:id="rId33"/>
    <p:sldId id="267" r:id="rId34"/>
    <p:sldId id="334" r:id="rId35"/>
    <p:sldId id="373" r:id="rId36"/>
    <p:sldId id="352" r:id="rId37"/>
    <p:sldId id="377" r:id="rId38"/>
    <p:sldId id="395" r:id="rId39"/>
    <p:sldId id="375" r:id="rId40"/>
    <p:sldId id="358" r:id="rId41"/>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9966FF"/>
    <a:srgbClr val="E6E6E6"/>
    <a:srgbClr val="AE0000"/>
    <a:srgbClr val="F7B31F"/>
    <a:srgbClr val="AD0132"/>
    <a:srgbClr val="FFFFD5"/>
    <a:srgbClr val="404040"/>
    <a:srgbClr val="DFD69F"/>
    <a:srgbClr val="DFD9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סגנון ביניים 2 - הדגשה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סגנון ביניים 3 - הדגשה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סגנון ביניים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438" autoAdjust="0"/>
    <p:restoredTop sz="59851" autoAdjust="0"/>
  </p:normalViewPr>
  <p:slideViewPr>
    <p:cSldViewPr snapToGrid="0">
      <p:cViewPr varScale="1">
        <p:scale>
          <a:sx n="53" d="100"/>
          <a:sy n="53" d="100"/>
        </p:scale>
        <p:origin x="1068" y="78"/>
      </p:cViewPr>
      <p:guideLst/>
    </p:cSldViewPr>
  </p:slideViewPr>
  <p:notesTextViewPr>
    <p:cViewPr>
      <p:scale>
        <a:sx n="200" d="100"/>
        <a:sy n="2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5563A2-DA10-4C4C-B1AC-D09352873A8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40410C0-1EA0-439A-8739-B59D00D359E5}">
      <dgm:prSet custT="1"/>
      <dgm:spPr/>
      <dgm:t>
        <a:bodyPr/>
        <a:lstStyle/>
        <a:p>
          <a:pPr>
            <a:lnSpc>
              <a:spcPct val="100000"/>
            </a:lnSpc>
          </a:pPr>
          <a:r>
            <a:rPr lang="en-US" sz="2600" dirty="0"/>
            <a:t>Problem definition</a:t>
          </a:r>
        </a:p>
      </dgm:t>
    </dgm:pt>
    <dgm:pt modelId="{D2E30A26-8580-44C4-90FD-4787541CF590}" type="parTrans" cxnId="{6A1CDDDD-C2BC-4335-A0F6-B21CE6685667}">
      <dgm:prSet/>
      <dgm:spPr/>
      <dgm:t>
        <a:bodyPr/>
        <a:lstStyle/>
        <a:p>
          <a:endParaRPr lang="en-US" sz="2600"/>
        </a:p>
      </dgm:t>
    </dgm:pt>
    <dgm:pt modelId="{FBCFCCD4-7C1C-4C77-ABF1-FEB909D7DBD9}" type="sibTrans" cxnId="{6A1CDDDD-C2BC-4335-A0F6-B21CE6685667}">
      <dgm:prSet/>
      <dgm:spPr/>
      <dgm:t>
        <a:bodyPr/>
        <a:lstStyle/>
        <a:p>
          <a:endParaRPr lang="en-US" sz="2600"/>
        </a:p>
      </dgm:t>
    </dgm:pt>
    <dgm:pt modelId="{23FFBF39-3FCA-40BA-9EFF-5240655F28C2}">
      <dgm:prSet custT="1"/>
      <dgm:spPr/>
      <dgm:t>
        <a:bodyPr/>
        <a:lstStyle/>
        <a:p>
          <a:pPr>
            <a:lnSpc>
              <a:spcPct val="100000"/>
            </a:lnSpc>
          </a:pPr>
          <a:r>
            <a:rPr lang="en-US" sz="2600"/>
            <a:t>PART model’s architecture</a:t>
          </a:r>
        </a:p>
      </dgm:t>
    </dgm:pt>
    <dgm:pt modelId="{70F7A344-5AB9-4130-BA5D-892FB78392CF}" type="parTrans" cxnId="{2F514442-AF53-4C70-868A-4415E77780EC}">
      <dgm:prSet/>
      <dgm:spPr/>
      <dgm:t>
        <a:bodyPr/>
        <a:lstStyle/>
        <a:p>
          <a:endParaRPr lang="en-US" sz="2600"/>
        </a:p>
      </dgm:t>
    </dgm:pt>
    <dgm:pt modelId="{92FFD405-510C-4563-91C8-0DC9C0C7F215}" type="sibTrans" cxnId="{2F514442-AF53-4C70-868A-4415E77780EC}">
      <dgm:prSet/>
      <dgm:spPr/>
      <dgm:t>
        <a:bodyPr/>
        <a:lstStyle/>
        <a:p>
          <a:endParaRPr lang="en-US" sz="2600"/>
        </a:p>
      </dgm:t>
    </dgm:pt>
    <dgm:pt modelId="{2709DB1D-0A34-4FB7-A027-B527A50759E7}">
      <dgm:prSet custT="1"/>
      <dgm:spPr/>
      <dgm:t>
        <a:bodyPr/>
        <a:lstStyle/>
        <a:p>
          <a:pPr>
            <a:lnSpc>
              <a:spcPct val="100000"/>
            </a:lnSpc>
          </a:pPr>
          <a:r>
            <a:rPr lang="en-US" sz="2600" dirty="0"/>
            <a:t>Experimentation</a:t>
          </a:r>
        </a:p>
      </dgm:t>
    </dgm:pt>
    <dgm:pt modelId="{4D345914-50FC-45FA-A3D0-40A14E49A438}" type="parTrans" cxnId="{C3216D42-1D09-4D99-B6C3-7FA1B18A2707}">
      <dgm:prSet/>
      <dgm:spPr/>
      <dgm:t>
        <a:bodyPr/>
        <a:lstStyle/>
        <a:p>
          <a:endParaRPr lang="en-US" sz="2600"/>
        </a:p>
      </dgm:t>
    </dgm:pt>
    <dgm:pt modelId="{BDB73C03-2B70-4B06-92B8-A8F669071943}" type="sibTrans" cxnId="{C3216D42-1D09-4D99-B6C3-7FA1B18A2707}">
      <dgm:prSet/>
      <dgm:spPr/>
      <dgm:t>
        <a:bodyPr/>
        <a:lstStyle/>
        <a:p>
          <a:endParaRPr lang="en-US" sz="2600"/>
        </a:p>
      </dgm:t>
    </dgm:pt>
    <dgm:pt modelId="{9EE798DE-1B3D-41AF-B86F-2FBFF798E7E7}">
      <dgm:prSet custT="1"/>
      <dgm:spPr/>
      <dgm:t>
        <a:bodyPr/>
        <a:lstStyle/>
        <a:p>
          <a:pPr>
            <a:lnSpc>
              <a:spcPct val="100000"/>
            </a:lnSpc>
          </a:pPr>
          <a:r>
            <a:rPr lang="en-US" sz="2600" dirty="0"/>
            <a:t>Results</a:t>
          </a:r>
        </a:p>
      </dgm:t>
    </dgm:pt>
    <dgm:pt modelId="{105D27BE-7F89-411A-BFA1-87E415222D68}" type="parTrans" cxnId="{1C2285E8-A11F-4FEE-8F77-96A86BCF7F0F}">
      <dgm:prSet/>
      <dgm:spPr/>
      <dgm:t>
        <a:bodyPr/>
        <a:lstStyle/>
        <a:p>
          <a:endParaRPr lang="en-US" sz="2600"/>
        </a:p>
      </dgm:t>
    </dgm:pt>
    <dgm:pt modelId="{38D23D7A-A767-4772-BAB7-AA770B0E77F8}" type="sibTrans" cxnId="{1C2285E8-A11F-4FEE-8F77-96A86BCF7F0F}">
      <dgm:prSet/>
      <dgm:spPr/>
      <dgm:t>
        <a:bodyPr/>
        <a:lstStyle/>
        <a:p>
          <a:endParaRPr lang="en-US" sz="2600"/>
        </a:p>
      </dgm:t>
    </dgm:pt>
    <dgm:pt modelId="{EE0AFAEA-A279-437C-ABF6-24E6D984C552}">
      <dgm:prSet custT="1"/>
      <dgm:spPr/>
      <dgm:t>
        <a:bodyPr/>
        <a:lstStyle/>
        <a:p>
          <a:pPr>
            <a:lnSpc>
              <a:spcPct val="100000"/>
            </a:lnSpc>
          </a:pPr>
          <a:r>
            <a:rPr lang="en-US" sz="2600" dirty="0"/>
            <a:t>UML diagrams and tests table</a:t>
          </a:r>
        </a:p>
      </dgm:t>
    </dgm:pt>
    <dgm:pt modelId="{CE10F0F4-D7FD-43B5-9CD5-240DF56CDACF}" type="parTrans" cxnId="{BB479DA7-EAEC-4E1E-856C-232B26C1473B}">
      <dgm:prSet/>
      <dgm:spPr/>
      <dgm:t>
        <a:bodyPr/>
        <a:lstStyle/>
        <a:p>
          <a:endParaRPr lang="en-US" sz="2600"/>
        </a:p>
      </dgm:t>
    </dgm:pt>
    <dgm:pt modelId="{CE3AC7C3-5CF2-45C3-9504-0896EC115554}" type="sibTrans" cxnId="{BB479DA7-EAEC-4E1E-856C-232B26C1473B}">
      <dgm:prSet/>
      <dgm:spPr/>
      <dgm:t>
        <a:bodyPr/>
        <a:lstStyle/>
        <a:p>
          <a:endParaRPr lang="en-US" sz="2600"/>
        </a:p>
      </dgm:t>
    </dgm:pt>
    <dgm:pt modelId="{D33DB881-2A9F-42DE-8703-CBE658DE9518}">
      <dgm:prSet custT="1"/>
      <dgm:spPr/>
      <dgm:t>
        <a:bodyPr/>
        <a:lstStyle/>
        <a:p>
          <a:pPr>
            <a:lnSpc>
              <a:spcPct val="100000"/>
            </a:lnSpc>
          </a:pPr>
          <a:r>
            <a:rPr lang="en-US" sz="2600" dirty="0"/>
            <a:t>GUI presentation video</a:t>
          </a:r>
        </a:p>
      </dgm:t>
    </dgm:pt>
    <dgm:pt modelId="{4506B526-F019-42D8-BBCF-8054A0F6E599}" type="parTrans" cxnId="{8AE55950-E581-4AC9-AAC5-7F6281E2E2BD}">
      <dgm:prSet/>
      <dgm:spPr/>
      <dgm:t>
        <a:bodyPr/>
        <a:lstStyle/>
        <a:p>
          <a:pPr rtl="1"/>
          <a:endParaRPr lang="he-IL" sz="2600"/>
        </a:p>
      </dgm:t>
    </dgm:pt>
    <dgm:pt modelId="{F428553B-7E72-4A21-9939-7BB118CDBB29}" type="sibTrans" cxnId="{8AE55950-E581-4AC9-AAC5-7F6281E2E2BD}">
      <dgm:prSet/>
      <dgm:spPr/>
      <dgm:t>
        <a:bodyPr/>
        <a:lstStyle/>
        <a:p>
          <a:pPr rtl="1"/>
          <a:endParaRPr lang="he-IL" sz="2600"/>
        </a:p>
      </dgm:t>
    </dgm:pt>
    <dgm:pt modelId="{4D3681FE-8160-4BA7-B477-165CB104132D}">
      <dgm:prSet custT="1"/>
      <dgm:spPr/>
      <dgm:t>
        <a:bodyPr/>
        <a:lstStyle/>
        <a:p>
          <a:pPr>
            <a:lnSpc>
              <a:spcPct val="100000"/>
            </a:lnSpc>
          </a:pPr>
          <a:r>
            <a:rPr lang="en-US" sz="2600" dirty="0"/>
            <a:t>Project conclusions</a:t>
          </a:r>
        </a:p>
      </dgm:t>
    </dgm:pt>
    <dgm:pt modelId="{56B57211-F03F-423D-B505-C272A6BBAC3D}" type="parTrans" cxnId="{2AC71CF0-8634-4EC8-BE0B-0A77D5ECAE77}">
      <dgm:prSet/>
      <dgm:spPr/>
      <dgm:t>
        <a:bodyPr/>
        <a:lstStyle/>
        <a:p>
          <a:pPr rtl="1"/>
          <a:endParaRPr lang="he-IL" sz="2600"/>
        </a:p>
      </dgm:t>
    </dgm:pt>
    <dgm:pt modelId="{FCEC22CA-11DE-4D9C-99E4-39D63C07C8E4}" type="sibTrans" cxnId="{2AC71CF0-8634-4EC8-BE0B-0A77D5ECAE77}">
      <dgm:prSet/>
      <dgm:spPr/>
      <dgm:t>
        <a:bodyPr/>
        <a:lstStyle/>
        <a:p>
          <a:pPr rtl="1"/>
          <a:endParaRPr lang="he-IL" sz="2600"/>
        </a:p>
      </dgm:t>
    </dgm:pt>
    <dgm:pt modelId="{A646EA19-68FF-41E2-BD62-AA30F055E1A3}" type="pres">
      <dgm:prSet presAssocID="{6C5563A2-DA10-4C4C-B1AC-D09352873A88}" presName="root" presStyleCnt="0">
        <dgm:presLayoutVars>
          <dgm:dir/>
          <dgm:resizeHandles val="exact"/>
        </dgm:presLayoutVars>
      </dgm:prSet>
      <dgm:spPr/>
    </dgm:pt>
    <dgm:pt modelId="{BB24AB0E-444C-4B94-91C7-CB4C9BE036FF}" type="pres">
      <dgm:prSet presAssocID="{340410C0-1EA0-439A-8739-B59D00D359E5}" presName="compNode" presStyleCnt="0"/>
      <dgm:spPr/>
    </dgm:pt>
    <dgm:pt modelId="{DF85E534-31C7-4281-9745-227441484B63}" type="pres">
      <dgm:prSet presAssocID="{340410C0-1EA0-439A-8739-B59D00D359E5}" presName="bgRect" presStyleLbl="bgShp" presStyleIdx="0" presStyleCnt="7"/>
      <dgm:spPr/>
    </dgm:pt>
    <dgm:pt modelId="{EE7C1B94-25CE-4BDD-93A4-49D08928F2EC}" type="pres">
      <dgm:prSet presAssocID="{340410C0-1EA0-439A-8739-B59D00D359E5}" presName="iconRect" presStyleLbl="node1" presStyleIdx="0" presStyleCnt="7" custScaleX="156109" custScaleY="19092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211AD99-E4C1-4252-953B-31812157DCA8}" type="pres">
      <dgm:prSet presAssocID="{340410C0-1EA0-439A-8739-B59D00D359E5}" presName="spaceRect" presStyleCnt="0"/>
      <dgm:spPr/>
    </dgm:pt>
    <dgm:pt modelId="{DA504B28-966C-4E2D-9934-2E69EBB36424}" type="pres">
      <dgm:prSet presAssocID="{340410C0-1EA0-439A-8739-B59D00D359E5}" presName="parTx" presStyleLbl="revTx" presStyleIdx="0" presStyleCnt="7">
        <dgm:presLayoutVars>
          <dgm:chMax val="0"/>
          <dgm:chPref val="0"/>
        </dgm:presLayoutVars>
      </dgm:prSet>
      <dgm:spPr/>
    </dgm:pt>
    <dgm:pt modelId="{F683AB7A-E474-4E68-97DE-DA3E4EB23BD9}" type="pres">
      <dgm:prSet presAssocID="{FBCFCCD4-7C1C-4C77-ABF1-FEB909D7DBD9}" presName="sibTrans" presStyleCnt="0"/>
      <dgm:spPr/>
    </dgm:pt>
    <dgm:pt modelId="{6617F6B4-BDD8-4FD8-807D-3E53801CA13B}" type="pres">
      <dgm:prSet presAssocID="{23FFBF39-3FCA-40BA-9EFF-5240655F28C2}" presName="compNode" presStyleCnt="0"/>
      <dgm:spPr/>
    </dgm:pt>
    <dgm:pt modelId="{A583339F-9462-455D-835C-6288F40CC25B}" type="pres">
      <dgm:prSet presAssocID="{23FFBF39-3FCA-40BA-9EFF-5240655F28C2}" presName="bgRect" presStyleLbl="bgShp" presStyleIdx="1" presStyleCnt="7"/>
      <dgm:spPr/>
    </dgm:pt>
    <dgm:pt modelId="{46B67E7D-9E4D-4464-B9B7-80896B280D6D}" type="pres">
      <dgm:prSet presAssocID="{23FFBF39-3FCA-40BA-9EFF-5240655F28C2}" presName="iconRect" presStyleLbl="node1" presStyleIdx="1" presStyleCnt="7" custScaleX="156109" custScaleY="19092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מסד נתונים"/>
        </a:ext>
      </dgm:extLst>
    </dgm:pt>
    <dgm:pt modelId="{C4A3133B-ABDC-444F-9F2B-975C30A87366}" type="pres">
      <dgm:prSet presAssocID="{23FFBF39-3FCA-40BA-9EFF-5240655F28C2}" presName="spaceRect" presStyleCnt="0"/>
      <dgm:spPr/>
    </dgm:pt>
    <dgm:pt modelId="{AEC382FB-5B8E-49DE-9E01-6114F88D0F99}" type="pres">
      <dgm:prSet presAssocID="{23FFBF39-3FCA-40BA-9EFF-5240655F28C2}" presName="parTx" presStyleLbl="revTx" presStyleIdx="1" presStyleCnt="7">
        <dgm:presLayoutVars>
          <dgm:chMax val="0"/>
          <dgm:chPref val="0"/>
        </dgm:presLayoutVars>
      </dgm:prSet>
      <dgm:spPr/>
    </dgm:pt>
    <dgm:pt modelId="{7F83337C-1312-4861-BB66-8D3293E69CA0}" type="pres">
      <dgm:prSet presAssocID="{92FFD405-510C-4563-91C8-0DC9C0C7F215}" presName="sibTrans" presStyleCnt="0"/>
      <dgm:spPr/>
    </dgm:pt>
    <dgm:pt modelId="{C0F8818F-72AE-4D47-9453-0C1B758D6D8D}" type="pres">
      <dgm:prSet presAssocID="{2709DB1D-0A34-4FB7-A027-B527A50759E7}" presName="compNode" presStyleCnt="0"/>
      <dgm:spPr/>
    </dgm:pt>
    <dgm:pt modelId="{B9A80D67-99ED-43D2-8987-EBA68BD9DF50}" type="pres">
      <dgm:prSet presAssocID="{2709DB1D-0A34-4FB7-A027-B527A50759E7}" presName="bgRect" presStyleLbl="bgShp" presStyleIdx="2" presStyleCnt="7"/>
      <dgm:spPr/>
    </dgm:pt>
    <dgm:pt modelId="{2E6F73F4-E30B-419A-ABEC-40951CEF8E66}" type="pres">
      <dgm:prSet presAssocID="{2709DB1D-0A34-4FB7-A027-B527A50759E7}" presName="iconRect" presStyleLbl="node1" presStyleIdx="2" presStyleCnt="7" custFlipHor="1" custScaleX="156109" custScaleY="19092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1000" r="-11000"/>
          </a:stretch>
        </a:blipFill>
        <a:ln>
          <a:noFill/>
        </a:ln>
      </dgm:spPr>
      <dgm:extLst>
        <a:ext uri="{E40237B7-FDA0-4F09-8148-C483321AD2D9}">
          <dgm14:cNvPr xmlns:dgm14="http://schemas.microsoft.com/office/drawing/2010/diagram" id="0" name="" descr="מיקרוסקופ קו מיתאר"/>
        </a:ext>
      </dgm:extLst>
    </dgm:pt>
    <dgm:pt modelId="{D532C585-04EB-460E-B95D-703592AD5F7B}" type="pres">
      <dgm:prSet presAssocID="{2709DB1D-0A34-4FB7-A027-B527A50759E7}" presName="spaceRect" presStyleCnt="0"/>
      <dgm:spPr/>
    </dgm:pt>
    <dgm:pt modelId="{B6790910-466F-45EC-ADEE-D1D14DCF7CAE}" type="pres">
      <dgm:prSet presAssocID="{2709DB1D-0A34-4FB7-A027-B527A50759E7}" presName="parTx" presStyleLbl="revTx" presStyleIdx="2" presStyleCnt="7">
        <dgm:presLayoutVars>
          <dgm:chMax val="0"/>
          <dgm:chPref val="0"/>
        </dgm:presLayoutVars>
      </dgm:prSet>
      <dgm:spPr/>
    </dgm:pt>
    <dgm:pt modelId="{096D923A-A382-4B14-98F8-D8B980CF49F5}" type="pres">
      <dgm:prSet presAssocID="{BDB73C03-2B70-4B06-92B8-A8F669071943}" presName="sibTrans" presStyleCnt="0"/>
      <dgm:spPr/>
    </dgm:pt>
    <dgm:pt modelId="{273DD3EE-6E43-4188-8DC2-5F25F77BF963}" type="pres">
      <dgm:prSet presAssocID="{9EE798DE-1B3D-41AF-B86F-2FBFF798E7E7}" presName="compNode" presStyleCnt="0"/>
      <dgm:spPr/>
    </dgm:pt>
    <dgm:pt modelId="{45FC1AA4-EC46-408F-9E13-174C88FAF06A}" type="pres">
      <dgm:prSet presAssocID="{9EE798DE-1B3D-41AF-B86F-2FBFF798E7E7}" presName="bgRect" presStyleLbl="bgShp" presStyleIdx="3" presStyleCnt="7"/>
      <dgm:spPr/>
    </dgm:pt>
    <dgm:pt modelId="{027C1631-45A2-42B7-B570-2B0C1583EDEA}" type="pres">
      <dgm:prSet presAssocID="{9EE798DE-1B3D-41AF-B86F-2FBFF798E7E7}" presName="iconRect" presStyleLbl="node1" presStyleIdx="3" presStyleCnt="7" custScaleX="156109" custScaleY="190921"/>
      <dgm:spPr>
        <a:blipFill>
          <a:blip xmlns:r="http://schemas.openxmlformats.org/officeDocument/2006/relationships" r:embed="rId7">
            <a:extLst>
              <a:ext uri="{96DAC541-7B7A-43D3-8B79-37D633B846F1}">
                <asvg:svgBlip xmlns:asvg="http://schemas.microsoft.com/office/drawing/2016/SVG/main" r:embed="rId8"/>
              </a:ext>
            </a:extLst>
          </a:blip>
          <a:srcRect/>
          <a:stretch>
            <a:fillRect l="-11000" r="-11000"/>
          </a:stretch>
        </a:blipFill>
        <a:ln>
          <a:noFill/>
        </a:ln>
      </dgm:spPr>
      <dgm:extLst>
        <a:ext uri="{E40237B7-FDA0-4F09-8148-C483321AD2D9}">
          <dgm14:cNvPr xmlns:dgm14="http://schemas.microsoft.com/office/drawing/2010/diagram" id="0" name="" descr="מצגת עם תרשים עוגה עם מילוי מלא"/>
        </a:ext>
      </dgm:extLst>
    </dgm:pt>
    <dgm:pt modelId="{32591273-B4E3-4BA2-99E0-28918CD82C68}" type="pres">
      <dgm:prSet presAssocID="{9EE798DE-1B3D-41AF-B86F-2FBFF798E7E7}" presName="spaceRect" presStyleCnt="0"/>
      <dgm:spPr/>
    </dgm:pt>
    <dgm:pt modelId="{9D7C744B-B9CE-4BEB-9FE7-83205B18F48A}" type="pres">
      <dgm:prSet presAssocID="{9EE798DE-1B3D-41AF-B86F-2FBFF798E7E7}" presName="parTx" presStyleLbl="revTx" presStyleIdx="3" presStyleCnt="7">
        <dgm:presLayoutVars>
          <dgm:chMax val="0"/>
          <dgm:chPref val="0"/>
        </dgm:presLayoutVars>
      </dgm:prSet>
      <dgm:spPr/>
    </dgm:pt>
    <dgm:pt modelId="{830E0578-A64D-4E1A-9D52-4E1D03F461A7}" type="pres">
      <dgm:prSet presAssocID="{38D23D7A-A767-4772-BAB7-AA770B0E77F8}" presName="sibTrans" presStyleCnt="0"/>
      <dgm:spPr/>
    </dgm:pt>
    <dgm:pt modelId="{A93C7DB2-52DC-4B14-9E7A-676F513A7C3E}" type="pres">
      <dgm:prSet presAssocID="{EE0AFAEA-A279-437C-ABF6-24E6D984C552}" presName="compNode" presStyleCnt="0"/>
      <dgm:spPr/>
    </dgm:pt>
    <dgm:pt modelId="{1AD49F6A-DEB1-4315-A730-05D66C20759D}" type="pres">
      <dgm:prSet presAssocID="{EE0AFAEA-A279-437C-ABF6-24E6D984C552}" presName="bgRect" presStyleLbl="bgShp" presStyleIdx="4" presStyleCnt="7"/>
      <dgm:spPr/>
    </dgm:pt>
    <dgm:pt modelId="{2E4C77E6-9BE1-4D30-8E28-9D495F08AC13}" type="pres">
      <dgm:prSet presAssocID="{EE0AFAEA-A279-437C-ABF6-24E6D984C552}" presName="iconRect" presStyleLbl="node1" presStyleIdx="4" presStyleCnt="7" custScaleX="156109" custScaleY="190921"/>
      <dgm:spPr>
        <a:blipFill>
          <a:blip xmlns:r="http://schemas.openxmlformats.org/officeDocument/2006/relationships" r:embed="rId9">
            <a:extLst>
              <a:ext uri="{96DAC541-7B7A-43D3-8B79-37D633B846F1}">
                <asvg:svgBlip xmlns:asvg="http://schemas.microsoft.com/office/drawing/2016/SVG/main" r:embed="rId10"/>
              </a:ext>
            </a:extLst>
          </a:blip>
          <a:srcRect/>
          <a:stretch>
            <a:fillRect l="-11000" r="-11000"/>
          </a:stretch>
        </a:blipFill>
        <a:ln>
          <a:noFill/>
        </a:ln>
      </dgm:spPr>
      <dgm:extLst>
        <a:ext uri="{E40237B7-FDA0-4F09-8148-C483321AD2D9}">
          <dgm14:cNvPr xmlns:dgm14="http://schemas.microsoft.com/office/drawing/2010/diagram" id="0" name="" descr="דיאגרמת רשת עם מילוי מלא"/>
        </a:ext>
      </dgm:extLst>
    </dgm:pt>
    <dgm:pt modelId="{17F3754F-EEE1-46F9-B3B0-9D13655E185B}" type="pres">
      <dgm:prSet presAssocID="{EE0AFAEA-A279-437C-ABF6-24E6D984C552}" presName="spaceRect" presStyleCnt="0"/>
      <dgm:spPr/>
    </dgm:pt>
    <dgm:pt modelId="{BA9AEF04-60A5-4956-9F35-AE9AE8CE585B}" type="pres">
      <dgm:prSet presAssocID="{EE0AFAEA-A279-437C-ABF6-24E6D984C552}" presName="parTx" presStyleLbl="revTx" presStyleIdx="4" presStyleCnt="7">
        <dgm:presLayoutVars>
          <dgm:chMax val="0"/>
          <dgm:chPref val="0"/>
        </dgm:presLayoutVars>
      </dgm:prSet>
      <dgm:spPr/>
    </dgm:pt>
    <dgm:pt modelId="{9F0AE261-B6A1-47E6-9415-89F0E32E5971}" type="pres">
      <dgm:prSet presAssocID="{CE3AC7C3-5CF2-45C3-9504-0896EC115554}" presName="sibTrans" presStyleCnt="0"/>
      <dgm:spPr/>
    </dgm:pt>
    <dgm:pt modelId="{0E5246BF-C23B-4897-90FF-4670FE86330E}" type="pres">
      <dgm:prSet presAssocID="{D33DB881-2A9F-42DE-8703-CBE658DE9518}" presName="compNode" presStyleCnt="0"/>
      <dgm:spPr/>
    </dgm:pt>
    <dgm:pt modelId="{CC9E3F85-05B5-475D-833A-65AE9F7E33FC}" type="pres">
      <dgm:prSet presAssocID="{D33DB881-2A9F-42DE-8703-CBE658DE9518}" presName="bgRect" presStyleLbl="bgShp" presStyleIdx="5" presStyleCnt="7"/>
      <dgm:spPr/>
    </dgm:pt>
    <dgm:pt modelId="{4D7FF1C2-A29E-48A8-8654-3146E5CB1272}" type="pres">
      <dgm:prSet presAssocID="{D33DB881-2A9F-42DE-8703-CBE658DE9518}" presName="iconRect" presStyleLbl="node1" presStyleIdx="5" presStyleCnt="7" custScaleX="156109" custScaleY="190921"/>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l="-11000" r="-11000"/>
          </a:stretch>
        </a:blipFill>
        <a:ln>
          <a:noFill/>
        </a:ln>
      </dgm:spPr>
      <dgm:extLst>
        <a:ext uri="{E40237B7-FDA0-4F09-8148-C483321AD2D9}">
          <dgm14:cNvPr xmlns:dgm14="http://schemas.microsoft.com/office/drawing/2010/diagram" id="0" name="" descr="פיסת סרט קולנוע עם מילוי מלא"/>
        </a:ext>
      </dgm:extLst>
    </dgm:pt>
    <dgm:pt modelId="{CEADECD6-09C0-4C7C-B443-1618F2CDB29E}" type="pres">
      <dgm:prSet presAssocID="{D33DB881-2A9F-42DE-8703-CBE658DE9518}" presName="spaceRect" presStyleCnt="0"/>
      <dgm:spPr/>
    </dgm:pt>
    <dgm:pt modelId="{0A3DB261-9AF1-414D-A861-80519E3A2EEC}" type="pres">
      <dgm:prSet presAssocID="{D33DB881-2A9F-42DE-8703-CBE658DE9518}" presName="parTx" presStyleLbl="revTx" presStyleIdx="5" presStyleCnt="7">
        <dgm:presLayoutVars>
          <dgm:chMax val="0"/>
          <dgm:chPref val="0"/>
        </dgm:presLayoutVars>
      </dgm:prSet>
      <dgm:spPr/>
    </dgm:pt>
    <dgm:pt modelId="{1E1F467E-57B6-49FE-A525-DB2084AE881C}" type="pres">
      <dgm:prSet presAssocID="{F428553B-7E72-4A21-9939-7BB118CDBB29}" presName="sibTrans" presStyleCnt="0"/>
      <dgm:spPr/>
    </dgm:pt>
    <dgm:pt modelId="{F73A0E23-4714-48C5-A6CE-1ACB0F40E68F}" type="pres">
      <dgm:prSet presAssocID="{4D3681FE-8160-4BA7-B477-165CB104132D}" presName="compNode" presStyleCnt="0"/>
      <dgm:spPr/>
    </dgm:pt>
    <dgm:pt modelId="{A83806D5-FC87-47A8-AE8D-DFFAE440D3A8}" type="pres">
      <dgm:prSet presAssocID="{4D3681FE-8160-4BA7-B477-165CB104132D}" presName="bgRect" presStyleLbl="bgShp" presStyleIdx="6" presStyleCnt="7"/>
      <dgm:spPr/>
    </dgm:pt>
    <dgm:pt modelId="{6D7F5293-D2D6-449A-88BA-54595D15A535}" type="pres">
      <dgm:prSet presAssocID="{4D3681FE-8160-4BA7-B477-165CB104132D}" presName="iconRect" presStyleLbl="node1" presStyleIdx="6" presStyleCnt="7" custScaleX="156109" custScaleY="190921"/>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סימן ביקורת"/>
        </a:ext>
      </dgm:extLst>
    </dgm:pt>
    <dgm:pt modelId="{6C029985-A229-4583-8A6C-83D28719B927}" type="pres">
      <dgm:prSet presAssocID="{4D3681FE-8160-4BA7-B477-165CB104132D}" presName="spaceRect" presStyleCnt="0"/>
      <dgm:spPr/>
    </dgm:pt>
    <dgm:pt modelId="{24F2C78C-38A3-463B-B8D6-F46145629936}" type="pres">
      <dgm:prSet presAssocID="{4D3681FE-8160-4BA7-B477-165CB104132D}" presName="parTx" presStyleLbl="revTx" presStyleIdx="6" presStyleCnt="7">
        <dgm:presLayoutVars>
          <dgm:chMax val="0"/>
          <dgm:chPref val="0"/>
        </dgm:presLayoutVars>
      </dgm:prSet>
      <dgm:spPr/>
    </dgm:pt>
  </dgm:ptLst>
  <dgm:cxnLst>
    <dgm:cxn modelId="{2EBF421B-A8C4-48C2-A672-7F7E5BF81DB4}" type="presOf" srcId="{2709DB1D-0A34-4FB7-A027-B527A50759E7}" destId="{B6790910-466F-45EC-ADEE-D1D14DCF7CAE}" srcOrd="0" destOrd="0" presId="urn:microsoft.com/office/officeart/2018/2/layout/IconVerticalSolidList"/>
    <dgm:cxn modelId="{DB0B7D2F-D814-4BA4-926C-935ACBC1771C}" type="presOf" srcId="{340410C0-1EA0-439A-8739-B59D00D359E5}" destId="{DA504B28-966C-4E2D-9934-2E69EBB36424}" srcOrd="0" destOrd="0" presId="urn:microsoft.com/office/officeart/2018/2/layout/IconVerticalSolidList"/>
    <dgm:cxn modelId="{2F514442-AF53-4C70-868A-4415E77780EC}" srcId="{6C5563A2-DA10-4C4C-B1AC-D09352873A88}" destId="{23FFBF39-3FCA-40BA-9EFF-5240655F28C2}" srcOrd="1" destOrd="0" parTransId="{70F7A344-5AB9-4130-BA5D-892FB78392CF}" sibTransId="{92FFD405-510C-4563-91C8-0DC9C0C7F215}"/>
    <dgm:cxn modelId="{C3216D42-1D09-4D99-B6C3-7FA1B18A2707}" srcId="{6C5563A2-DA10-4C4C-B1AC-D09352873A88}" destId="{2709DB1D-0A34-4FB7-A027-B527A50759E7}" srcOrd="2" destOrd="0" parTransId="{4D345914-50FC-45FA-A3D0-40A14E49A438}" sibTransId="{BDB73C03-2B70-4B06-92B8-A8F669071943}"/>
    <dgm:cxn modelId="{8AE55950-E581-4AC9-AAC5-7F6281E2E2BD}" srcId="{6C5563A2-DA10-4C4C-B1AC-D09352873A88}" destId="{D33DB881-2A9F-42DE-8703-CBE658DE9518}" srcOrd="5" destOrd="0" parTransId="{4506B526-F019-42D8-BBCF-8054A0F6E599}" sibTransId="{F428553B-7E72-4A21-9939-7BB118CDBB29}"/>
    <dgm:cxn modelId="{C8A52653-99B0-4414-9330-17CB941D43AC}" type="presOf" srcId="{6C5563A2-DA10-4C4C-B1AC-D09352873A88}" destId="{A646EA19-68FF-41E2-BD62-AA30F055E1A3}" srcOrd="0" destOrd="0" presId="urn:microsoft.com/office/officeart/2018/2/layout/IconVerticalSolidList"/>
    <dgm:cxn modelId="{B901CB9C-4491-45E5-8642-E43A64BBE073}" type="presOf" srcId="{23FFBF39-3FCA-40BA-9EFF-5240655F28C2}" destId="{AEC382FB-5B8E-49DE-9E01-6114F88D0F99}" srcOrd="0" destOrd="0" presId="urn:microsoft.com/office/officeart/2018/2/layout/IconVerticalSolidList"/>
    <dgm:cxn modelId="{BB479DA7-EAEC-4E1E-856C-232B26C1473B}" srcId="{6C5563A2-DA10-4C4C-B1AC-D09352873A88}" destId="{EE0AFAEA-A279-437C-ABF6-24E6D984C552}" srcOrd="4" destOrd="0" parTransId="{CE10F0F4-D7FD-43B5-9CD5-240DF56CDACF}" sibTransId="{CE3AC7C3-5CF2-45C3-9504-0896EC115554}"/>
    <dgm:cxn modelId="{72EBBEBD-7CBA-497F-AC64-DEA246AFEA37}" type="presOf" srcId="{9EE798DE-1B3D-41AF-B86F-2FBFF798E7E7}" destId="{9D7C744B-B9CE-4BEB-9FE7-83205B18F48A}" srcOrd="0" destOrd="0" presId="urn:microsoft.com/office/officeart/2018/2/layout/IconVerticalSolidList"/>
    <dgm:cxn modelId="{6A1CDDDD-C2BC-4335-A0F6-B21CE6685667}" srcId="{6C5563A2-DA10-4C4C-B1AC-D09352873A88}" destId="{340410C0-1EA0-439A-8739-B59D00D359E5}" srcOrd="0" destOrd="0" parTransId="{D2E30A26-8580-44C4-90FD-4787541CF590}" sibTransId="{FBCFCCD4-7C1C-4C77-ABF1-FEB909D7DBD9}"/>
    <dgm:cxn modelId="{FD9AFBE0-B878-4349-84C5-AA16D5E0550C}" type="presOf" srcId="{EE0AFAEA-A279-437C-ABF6-24E6D984C552}" destId="{BA9AEF04-60A5-4956-9F35-AE9AE8CE585B}" srcOrd="0" destOrd="0" presId="urn:microsoft.com/office/officeart/2018/2/layout/IconVerticalSolidList"/>
    <dgm:cxn modelId="{3F7427E7-DB3D-4E8B-BD90-11FED0481007}" type="presOf" srcId="{4D3681FE-8160-4BA7-B477-165CB104132D}" destId="{24F2C78C-38A3-463B-B8D6-F46145629936}" srcOrd="0" destOrd="0" presId="urn:microsoft.com/office/officeart/2018/2/layout/IconVerticalSolidList"/>
    <dgm:cxn modelId="{1C2285E8-A11F-4FEE-8F77-96A86BCF7F0F}" srcId="{6C5563A2-DA10-4C4C-B1AC-D09352873A88}" destId="{9EE798DE-1B3D-41AF-B86F-2FBFF798E7E7}" srcOrd="3" destOrd="0" parTransId="{105D27BE-7F89-411A-BFA1-87E415222D68}" sibTransId="{38D23D7A-A767-4772-BAB7-AA770B0E77F8}"/>
    <dgm:cxn modelId="{68D14AEF-47D7-4C23-B9F3-E36F759536B7}" type="presOf" srcId="{D33DB881-2A9F-42DE-8703-CBE658DE9518}" destId="{0A3DB261-9AF1-414D-A861-80519E3A2EEC}" srcOrd="0" destOrd="0" presId="urn:microsoft.com/office/officeart/2018/2/layout/IconVerticalSolidList"/>
    <dgm:cxn modelId="{2AC71CF0-8634-4EC8-BE0B-0A77D5ECAE77}" srcId="{6C5563A2-DA10-4C4C-B1AC-D09352873A88}" destId="{4D3681FE-8160-4BA7-B477-165CB104132D}" srcOrd="6" destOrd="0" parTransId="{56B57211-F03F-423D-B505-C272A6BBAC3D}" sibTransId="{FCEC22CA-11DE-4D9C-99E4-39D63C07C8E4}"/>
    <dgm:cxn modelId="{5F85B49C-0366-4287-8FB5-EA2AE937A8FA}" type="presParOf" srcId="{A646EA19-68FF-41E2-BD62-AA30F055E1A3}" destId="{BB24AB0E-444C-4B94-91C7-CB4C9BE036FF}" srcOrd="0" destOrd="0" presId="urn:microsoft.com/office/officeart/2018/2/layout/IconVerticalSolidList"/>
    <dgm:cxn modelId="{D121F9B5-9976-42C5-A8E8-CB045118A690}" type="presParOf" srcId="{BB24AB0E-444C-4B94-91C7-CB4C9BE036FF}" destId="{DF85E534-31C7-4281-9745-227441484B63}" srcOrd="0" destOrd="0" presId="urn:microsoft.com/office/officeart/2018/2/layout/IconVerticalSolidList"/>
    <dgm:cxn modelId="{892C500E-B764-442A-BDCB-8E324D7646CA}" type="presParOf" srcId="{BB24AB0E-444C-4B94-91C7-CB4C9BE036FF}" destId="{EE7C1B94-25CE-4BDD-93A4-49D08928F2EC}" srcOrd="1" destOrd="0" presId="urn:microsoft.com/office/officeart/2018/2/layout/IconVerticalSolidList"/>
    <dgm:cxn modelId="{45A052B9-07D4-4610-9CD2-5A34B153D9DA}" type="presParOf" srcId="{BB24AB0E-444C-4B94-91C7-CB4C9BE036FF}" destId="{6211AD99-E4C1-4252-953B-31812157DCA8}" srcOrd="2" destOrd="0" presId="urn:microsoft.com/office/officeart/2018/2/layout/IconVerticalSolidList"/>
    <dgm:cxn modelId="{030C8CA7-9555-4501-8FD1-F0BA639CCD92}" type="presParOf" srcId="{BB24AB0E-444C-4B94-91C7-CB4C9BE036FF}" destId="{DA504B28-966C-4E2D-9934-2E69EBB36424}" srcOrd="3" destOrd="0" presId="urn:microsoft.com/office/officeart/2018/2/layout/IconVerticalSolidList"/>
    <dgm:cxn modelId="{3E437398-3388-4C08-9371-157A57F8AC80}" type="presParOf" srcId="{A646EA19-68FF-41E2-BD62-AA30F055E1A3}" destId="{F683AB7A-E474-4E68-97DE-DA3E4EB23BD9}" srcOrd="1" destOrd="0" presId="urn:microsoft.com/office/officeart/2018/2/layout/IconVerticalSolidList"/>
    <dgm:cxn modelId="{F8A5A707-7C30-4905-9047-01D0654A0474}" type="presParOf" srcId="{A646EA19-68FF-41E2-BD62-AA30F055E1A3}" destId="{6617F6B4-BDD8-4FD8-807D-3E53801CA13B}" srcOrd="2" destOrd="0" presId="urn:microsoft.com/office/officeart/2018/2/layout/IconVerticalSolidList"/>
    <dgm:cxn modelId="{C0E7A93D-817D-470F-89FD-B426037F0A50}" type="presParOf" srcId="{6617F6B4-BDD8-4FD8-807D-3E53801CA13B}" destId="{A583339F-9462-455D-835C-6288F40CC25B}" srcOrd="0" destOrd="0" presId="urn:microsoft.com/office/officeart/2018/2/layout/IconVerticalSolidList"/>
    <dgm:cxn modelId="{67556C65-8BE5-4EC9-AFEF-F86758C5FCB2}" type="presParOf" srcId="{6617F6B4-BDD8-4FD8-807D-3E53801CA13B}" destId="{46B67E7D-9E4D-4464-B9B7-80896B280D6D}" srcOrd="1" destOrd="0" presId="urn:microsoft.com/office/officeart/2018/2/layout/IconVerticalSolidList"/>
    <dgm:cxn modelId="{CA208E16-4D3D-4DB5-8240-DC5235C251E0}" type="presParOf" srcId="{6617F6B4-BDD8-4FD8-807D-3E53801CA13B}" destId="{C4A3133B-ABDC-444F-9F2B-975C30A87366}" srcOrd="2" destOrd="0" presId="urn:microsoft.com/office/officeart/2018/2/layout/IconVerticalSolidList"/>
    <dgm:cxn modelId="{ED3C10EE-9379-4F12-995F-CDB90375CB78}" type="presParOf" srcId="{6617F6B4-BDD8-4FD8-807D-3E53801CA13B}" destId="{AEC382FB-5B8E-49DE-9E01-6114F88D0F99}" srcOrd="3" destOrd="0" presId="urn:microsoft.com/office/officeart/2018/2/layout/IconVerticalSolidList"/>
    <dgm:cxn modelId="{9479BB89-0B3B-4BDE-A744-4D291BDE08EC}" type="presParOf" srcId="{A646EA19-68FF-41E2-BD62-AA30F055E1A3}" destId="{7F83337C-1312-4861-BB66-8D3293E69CA0}" srcOrd="3" destOrd="0" presId="urn:microsoft.com/office/officeart/2018/2/layout/IconVerticalSolidList"/>
    <dgm:cxn modelId="{40AA579F-5A4B-4BBC-8A01-87738C644EE6}" type="presParOf" srcId="{A646EA19-68FF-41E2-BD62-AA30F055E1A3}" destId="{C0F8818F-72AE-4D47-9453-0C1B758D6D8D}" srcOrd="4" destOrd="0" presId="urn:microsoft.com/office/officeart/2018/2/layout/IconVerticalSolidList"/>
    <dgm:cxn modelId="{4252B9D6-E170-4DF6-8142-CCA0B6973C16}" type="presParOf" srcId="{C0F8818F-72AE-4D47-9453-0C1B758D6D8D}" destId="{B9A80D67-99ED-43D2-8987-EBA68BD9DF50}" srcOrd="0" destOrd="0" presId="urn:microsoft.com/office/officeart/2018/2/layout/IconVerticalSolidList"/>
    <dgm:cxn modelId="{575CF87C-C016-407C-B08A-1F39E9CFB45E}" type="presParOf" srcId="{C0F8818F-72AE-4D47-9453-0C1B758D6D8D}" destId="{2E6F73F4-E30B-419A-ABEC-40951CEF8E66}" srcOrd="1" destOrd="0" presId="urn:microsoft.com/office/officeart/2018/2/layout/IconVerticalSolidList"/>
    <dgm:cxn modelId="{D2D7AE41-366A-47EA-B430-5CCFBD7351B4}" type="presParOf" srcId="{C0F8818F-72AE-4D47-9453-0C1B758D6D8D}" destId="{D532C585-04EB-460E-B95D-703592AD5F7B}" srcOrd="2" destOrd="0" presId="urn:microsoft.com/office/officeart/2018/2/layout/IconVerticalSolidList"/>
    <dgm:cxn modelId="{2514C32D-60EC-4F00-85EB-0C147B9981BC}" type="presParOf" srcId="{C0F8818F-72AE-4D47-9453-0C1B758D6D8D}" destId="{B6790910-466F-45EC-ADEE-D1D14DCF7CAE}" srcOrd="3" destOrd="0" presId="urn:microsoft.com/office/officeart/2018/2/layout/IconVerticalSolidList"/>
    <dgm:cxn modelId="{B38E8C22-06C2-495A-B48D-A72A0360B13F}" type="presParOf" srcId="{A646EA19-68FF-41E2-BD62-AA30F055E1A3}" destId="{096D923A-A382-4B14-98F8-D8B980CF49F5}" srcOrd="5" destOrd="0" presId="urn:microsoft.com/office/officeart/2018/2/layout/IconVerticalSolidList"/>
    <dgm:cxn modelId="{65EC3FE0-4733-42FB-A6DE-3313F681BADC}" type="presParOf" srcId="{A646EA19-68FF-41E2-BD62-AA30F055E1A3}" destId="{273DD3EE-6E43-4188-8DC2-5F25F77BF963}" srcOrd="6" destOrd="0" presId="urn:microsoft.com/office/officeart/2018/2/layout/IconVerticalSolidList"/>
    <dgm:cxn modelId="{CF78AE71-5315-4510-ACFC-54FE29E1C526}" type="presParOf" srcId="{273DD3EE-6E43-4188-8DC2-5F25F77BF963}" destId="{45FC1AA4-EC46-408F-9E13-174C88FAF06A}" srcOrd="0" destOrd="0" presId="urn:microsoft.com/office/officeart/2018/2/layout/IconVerticalSolidList"/>
    <dgm:cxn modelId="{865AD01D-643B-4FA7-A7AF-F003BA53D9AC}" type="presParOf" srcId="{273DD3EE-6E43-4188-8DC2-5F25F77BF963}" destId="{027C1631-45A2-42B7-B570-2B0C1583EDEA}" srcOrd="1" destOrd="0" presId="urn:microsoft.com/office/officeart/2018/2/layout/IconVerticalSolidList"/>
    <dgm:cxn modelId="{C0800A89-850B-4219-9EF6-36F5FECAC2AE}" type="presParOf" srcId="{273DD3EE-6E43-4188-8DC2-5F25F77BF963}" destId="{32591273-B4E3-4BA2-99E0-28918CD82C68}" srcOrd="2" destOrd="0" presId="urn:microsoft.com/office/officeart/2018/2/layout/IconVerticalSolidList"/>
    <dgm:cxn modelId="{62EB01A1-30D6-4594-8659-817F8FC4A070}" type="presParOf" srcId="{273DD3EE-6E43-4188-8DC2-5F25F77BF963}" destId="{9D7C744B-B9CE-4BEB-9FE7-83205B18F48A}" srcOrd="3" destOrd="0" presId="urn:microsoft.com/office/officeart/2018/2/layout/IconVerticalSolidList"/>
    <dgm:cxn modelId="{3343214A-48A7-4D6A-8B48-886DAAC40FAD}" type="presParOf" srcId="{A646EA19-68FF-41E2-BD62-AA30F055E1A3}" destId="{830E0578-A64D-4E1A-9D52-4E1D03F461A7}" srcOrd="7" destOrd="0" presId="urn:microsoft.com/office/officeart/2018/2/layout/IconVerticalSolidList"/>
    <dgm:cxn modelId="{06F2C138-C1A4-4F1D-AC0C-AC4A7DF9B635}" type="presParOf" srcId="{A646EA19-68FF-41E2-BD62-AA30F055E1A3}" destId="{A93C7DB2-52DC-4B14-9E7A-676F513A7C3E}" srcOrd="8" destOrd="0" presId="urn:microsoft.com/office/officeart/2018/2/layout/IconVerticalSolidList"/>
    <dgm:cxn modelId="{0C57C079-CECF-4739-B673-5EA8510C62C8}" type="presParOf" srcId="{A93C7DB2-52DC-4B14-9E7A-676F513A7C3E}" destId="{1AD49F6A-DEB1-4315-A730-05D66C20759D}" srcOrd="0" destOrd="0" presId="urn:microsoft.com/office/officeart/2018/2/layout/IconVerticalSolidList"/>
    <dgm:cxn modelId="{DB4B2702-ACD2-4231-9E62-44F0BAF2AD40}" type="presParOf" srcId="{A93C7DB2-52DC-4B14-9E7A-676F513A7C3E}" destId="{2E4C77E6-9BE1-4D30-8E28-9D495F08AC13}" srcOrd="1" destOrd="0" presId="urn:microsoft.com/office/officeart/2018/2/layout/IconVerticalSolidList"/>
    <dgm:cxn modelId="{CBEDE222-601F-4065-B1EA-E7586EF634C5}" type="presParOf" srcId="{A93C7DB2-52DC-4B14-9E7A-676F513A7C3E}" destId="{17F3754F-EEE1-46F9-B3B0-9D13655E185B}" srcOrd="2" destOrd="0" presId="urn:microsoft.com/office/officeart/2018/2/layout/IconVerticalSolidList"/>
    <dgm:cxn modelId="{F9C93ED1-D04F-4487-9885-17DDB6A3027A}" type="presParOf" srcId="{A93C7DB2-52DC-4B14-9E7A-676F513A7C3E}" destId="{BA9AEF04-60A5-4956-9F35-AE9AE8CE585B}" srcOrd="3" destOrd="0" presId="urn:microsoft.com/office/officeart/2018/2/layout/IconVerticalSolidList"/>
    <dgm:cxn modelId="{B3CFAEDB-65A7-4A05-992F-600C747C5714}" type="presParOf" srcId="{A646EA19-68FF-41E2-BD62-AA30F055E1A3}" destId="{9F0AE261-B6A1-47E6-9415-89F0E32E5971}" srcOrd="9" destOrd="0" presId="urn:microsoft.com/office/officeart/2018/2/layout/IconVerticalSolidList"/>
    <dgm:cxn modelId="{A4DF030D-A32D-4823-8136-00F400AC167B}" type="presParOf" srcId="{A646EA19-68FF-41E2-BD62-AA30F055E1A3}" destId="{0E5246BF-C23B-4897-90FF-4670FE86330E}" srcOrd="10" destOrd="0" presId="urn:microsoft.com/office/officeart/2018/2/layout/IconVerticalSolidList"/>
    <dgm:cxn modelId="{D0830CCC-6749-4044-A49E-54358D203E17}" type="presParOf" srcId="{0E5246BF-C23B-4897-90FF-4670FE86330E}" destId="{CC9E3F85-05B5-475D-833A-65AE9F7E33FC}" srcOrd="0" destOrd="0" presId="urn:microsoft.com/office/officeart/2018/2/layout/IconVerticalSolidList"/>
    <dgm:cxn modelId="{656B41AE-363C-4447-BC85-C37A2F5407B1}" type="presParOf" srcId="{0E5246BF-C23B-4897-90FF-4670FE86330E}" destId="{4D7FF1C2-A29E-48A8-8654-3146E5CB1272}" srcOrd="1" destOrd="0" presId="urn:microsoft.com/office/officeart/2018/2/layout/IconVerticalSolidList"/>
    <dgm:cxn modelId="{0B9F772C-05BB-4DAB-B274-8A4E9D209D1D}" type="presParOf" srcId="{0E5246BF-C23B-4897-90FF-4670FE86330E}" destId="{CEADECD6-09C0-4C7C-B443-1618F2CDB29E}" srcOrd="2" destOrd="0" presId="urn:microsoft.com/office/officeart/2018/2/layout/IconVerticalSolidList"/>
    <dgm:cxn modelId="{0998C3DE-CECE-498A-B6E6-10A3982DD66B}" type="presParOf" srcId="{0E5246BF-C23B-4897-90FF-4670FE86330E}" destId="{0A3DB261-9AF1-414D-A861-80519E3A2EEC}" srcOrd="3" destOrd="0" presId="urn:microsoft.com/office/officeart/2018/2/layout/IconVerticalSolidList"/>
    <dgm:cxn modelId="{D50CB649-4393-4C9B-B132-53BF798B23D6}" type="presParOf" srcId="{A646EA19-68FF-41E2-BD62-AA30F055E1A3}" destId="{1E1F467E-57B6-49FE-A525-DB2084AE881C}" srcOrd="11" destOrd="0" presId="urn:microsoft.com/office/officeart/2018/2/layout/IconVerticalSolidList"/>
    <dgm:cxn modelId="{A48160AD-850B-4E50-B3F8-B3AB782217D9}" type="presParOf" srcId="{A646EA19-68FF-41E2-BD62-AA30F055E1A3}" destId="{F73A0E23-4714-48C5-A6CE-1ACB0F40E68F}" srcOrd="12" destOrd="0" presId="urn:microsoft.com/office/officeart/2018/2/layout/IconVerticalSolidList"/>
    <dgm:cxn modelId="{586A3304-7D5F-4164-8B15-3A9584CB2514}" type="presParOf" srcId="{F73A0E23-4714-48C5-A6CE-1ACB0F40E68F}" destId="{A83806D5-FC87-47A8-AE8D-DFFAE440D3A8}" srcOrd="0" destOrd="0" presId="urn:microsoft.com/office/officeart/2018/2/layout/IconVerticalSolidList"/>
    <dgm:cxn modelId="{5FFDD8F1-6F87-4EB8-BC23-9528A4AB72F4}" type="presParOf" srcId="{F73A0E23-4714-48C5-A6CE-1ACB0F40E68F}" destId="{6D7F5293-D2D6-449A-88BA-54595D15A535}" srcOrd="1" destOrd="0" presId="urn:microsoft.com/office/officeart/2018/2/layout/IconVerticalSolidList"/>
    <dgm:cxn modelId="{FC5BF77D-6EDD-456E-8B63-AED1EDFDD912}" type="presParOf" srcId="{F73A0E23-4714-48C5-A6CE-1ACB0F40E68F}" destId="{6C029985-A229-4583-8A6C-83D28719B927}" srcOrd="2" destOrd="0" presId="urn:microsoft.com/office/officeart/2018/2/layout/IconVerticalSolidList"/>
    <dgm:cxn modelId="{CCD60322-EDFA-4D45-A697-773068D3F22D}" type="presParOf" srcId="{F73A0E23-4714-48C5-A6CE-1ACB0F40E68F}" destId="{24F2C78C-38A3-463B-B8D6-F461456299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5E534-31C7-4281-9745-227441484B63}">
      <dsp:nvSpPr>
        <dsp:cNvPr id="0" name=""/>
        <dsp:cNvSpPr/>
      </dsp:nvSpPr>
      <dsp:spPr>
        <a:xfrm>
          <a:off x="0" y="19374"/>
          <a:ext cx="6263640" cy="718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7C1B94-25CE-4BDD-93A4-49D08928F2EC}">
      <dsp:nvSpPr>
        <dsp:cNvPr id="0" name=""/>
        <dsp:cNvSpPr/>
      </dsp:nvSpPr>
      <dsp:spPr>
        <a:xfrm>
          <a:off x="106522" y="1381"/>
          <a:ext cx="617137" cy="754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504B28-966C-4E2D-9934-2E69EBB36424}">
      <dsp:nvSpPr>
        <dsp:cNvPr id="0" name=""/>
        <dsp:cNvSpPr/>
      </dsp:nvSpPr>
      <dsp:spPr>
        <a:xfrm>
          <a:off x="830181" y="19374"/>
          <a:ext cx="5433458" cy="718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70" tIns="76070" rIns="76070" bIns="76070" numCol="1" spcCol="1270" anchor="ctr" anchorCtr="0">
          <a:noAutofit/>
        </a:bodyPr>
        <a:lstStyle/>
        <a:p>
          <a:pPr marL="0" lvl="0" indent="0" algn="l" defTabSz="1155700">
            <a:lnSpc>
              <a:spcPct val="100000"/>
            </a:lnSpc>
            <a:spcBef>
              <a:spcPct val="0"/>
            </a:spcBef>
            <a:spcAft>
              <a:spcPct val="35000"/>
            </a:spcAft>
            <a:buNone/>
          </a:pPr>
          <a:r>
            <a:rPr lang="en-US" sz="2600" kern="1200" dirty="0"/>
            <a:t>Problem definition</a:t>
          </a:r>
        </a:p>
      </dsp:txBody>
      <dsp:txXfrm>
        <a:off x="830181" y="19374"/>
        <a:ext cx="5433458" cy="718771"/>
      </dsp:txXfrm>
    </dsp:sp>
    <dsp:sp modelId="{A583339F-9462-455D-835C-6288F40CC25B}">
      <dsp:nvSpPr>
        <dsp:cNvPr id="0" name=""/>
        <dsp:cNvSpPr/>
      </dsp:nvSpPr>
      <dsp:spPr>
        <a:xfrm>
          <a:off x="0" y="953824"/>
          <a:ext cx="6263640" cy="718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B67E7D-9E4D-4464-B9B7-80896B280D6D}">
      <dsp:nvSpPr>
        <dsp:cNvPr id="0" name=""/>
        <dsp:cNvSpPr/>
      </dsp:nvSpPr>
      <dsp:spPr>
        <a:xfrm>
          <a:off x="106522" y="935831"/>
          <a:ext cx="617137" cy="754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382FB-5B8E-49DE-9E01-6114F88D0F99}">
      <dsp:nvSpPr>
        <dsp:cNvPr id="0" name=""/>
        <dsp:cNvSpPr/>
      </dsp:nvSpPr>
      <dsp:spPr>
        <a:xfrm>
          <a:off x="830181" y="953824"/>
          <a:ext cx="5433458" cy="718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70" tIns="76070" rIns="76070" bIns="76070" numCol="1" spcCol="1270" anchor="ctr" anchorCtr="0">
          <a:noAutofit/>
        </a:bodyPr>
        <a:lstStyle/>
        <a:p>
          <a:pPr marL="0" lvl="0" indent="0" algn="l" defTabSz="1155700">
            <a:lnSpc>
              <a:spcPct val="100000"/>
            </a:lnSpc>
            <a:spcBef>
              <a:spcPct val="0"/>
            </a:spcBef>
            <a:spcAft>
              <a:spcPct val="35000"/>
            </a:spcAft>
            <a:buNone/>
          </a:pPr>
          <a:r>
            <a:rPr lang="en-US" sz="2600" kern="1200"/>
            <a:t>PART model’s architecture</a:t>
          </a:r>
        </a:p>
      </dsp:txBody>
      <dsp:txXfrm>
        <a:off x="830181" y="953824"/>
        <a:ext cx="5433458" cy="718771"/>
      </dsp:txXfrm>
    </dsp:sp>
    <dsp:sp modelId="{B9A80D67-99ED-43D2-8987-EBA68BD9DF50}">
      <dsp:nvSpPr>
        <dsp:cNvPr id="0" name=""/>
        <dsp:cNvSpPr/>
      </dsp:nvSpPr>
      <dsp:spPr>
        <a:xfrm>
          <a:off x="0" y="1888275"/>
          <a:ext cx="6263640" cy="718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F73F4-E30B-419A-ABEC-40951CEF8E66}">
      <dsp:nvSpPr>
        <dsp:cNvPr id="0" name=""/>
        <dsp:cNvSpPr/>
      </dsp:nvSpPr>
      <dsp:spPr>
        <a:xfrm flipH="1">
          <a:off x="106522" y="1870282"/>
          <a:ext cx="617137" cy="7547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1000" r="-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790910-466F-45EC-ADEE-D1D14DCF7CAE}">
      <dsp:nvSpPr>
        <dsp:cNvPr id="0" name=""/>
        <dsp:cNvSpPr/>
      </dsp:nvSpPr>
      <dsp:spPr>
        <a:xfrm>
          <a:off x="830181" y="1888275"/>
          <a:ext cx="5433458" cy="718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70" tIns="76070" rIns="76070" bIns="76070" numCol="1" spcCol="1270" anchor="ctr" anchorCtr="0">
          <a:noAutofit/>
        </a:bodyPr>
        <a:lstStyle/>
        <a:p>
          <a:pPr marL="0" lvl="0" indent="0" algn="l" defTabSz="1155700">
            <a:lnSpc>
              <a:spcPct val="100000"/>
            </a:lnSpc>
            <a:spcBef>
              <a:spcPct val="0"/>
            </a:spcBef>
            <a:spcAft>
              <a:spcPct val="35000"/>
            </a:spcAft>
            <a:buNone/>
          </a:pPr>
          <a:r>
            <a:rPr lang="en-US" sz="2600" kern="1200" dirty="0"/>
            <a:t>Experimentation</a:t>
          </a:r>
        </a:p>
      </dsp:txBody>
      <dsp:txXfrm>
        <a:off x="830181" y="1888275"/>
        <a:ext cx="5433458" cy="718771"/>
      </dsp:txXfrm>
    </dsp:sp>
    <dsp:sp modelId="{45FC1AA4-EC46-408F-9E13-174C88FAF06A}">
      <dsp:nvSpPr>
        <dsp:cNvPr id="0" name=""/>
        <dsp:cNvSpPr/>
      </dsp:nvSpPr>
      <dsp:spPr>
        <a:xfrm>
          <a:off x="0" y="2822726"/>
          <a:ext cx="6263640" cy="718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7C1631-45A2-42B7-B570-2B0C1583EDEA}">
      <dsp:nvSpPr>
        <dsp:cNvPr id="0" name=""/>
        <dsp:cNvSpPr/>
      </dsp:nvSpPr>
      <dsp:spPr>
        <a:xfrm>
          <a:off x="106522" y="2804733"/>
          <a:ext cx="617137" cy="75475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11000" r="-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7C744B-B9CE-4BEB-9FE7-83205B18F48A}">
      <dsp:nvSpPr>
        <dsp:cNvPr id="0" name=""/>
        <dsp:cNvSpPr/>
      </dsp:nvSpPr>
      <dsp:spPr>
        <a:xfrm>
          <a:off x="830181" y="2822726"/>
          <a:ext cx="5433458" cy="718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70" tIns="76070" rIns="76070" bIns="76070" numCol="1" spcCol="1270" anchor="ctr" anchorCtr="0">
          <a:noAutofit/>
        </a:bodyPr>
        <a:lstStyle/>
        <a:p>
          <a:pPr marL="0" lvl="0" indent="0" algn="l" defTabSz="1155700">
            <a:lnSpc>
              <a:spcPct val="100000"/>
            </a:lnSpc>
            <a:spcBef>
              <a:spcPct val="0"/>
            </a:spcBef>
            <a:spcAft>
              <a:spcPct val="35000"/>
            </a:spcAft>
            <a:buNone/>
          </a:pPr>
          <a:r>
            <a:rPr lang="en-US" sz="2600" kern="1200" dirty="0"/>
            <a:t>Results</a:t>
          </a:r>
        </a:p>
      </dsp:txBody>
      <dsp:txXfrm>
        <a:off x="830181" y="2822726"/>
        <a:ext cx="5433458" cy="718771"/>
      </dsp:txXfrm>
    </dsp:sp>
    <dsp:sp modelId="{1AD49F6A-DEB1-4315-A730-05D66C20759D}">
      <dsp:nvSpPr>
        <dsp:cNvPr id="0" name=""/>
        <dsp:cNvSpPr/>
      </dsp:nvSpPr>
      <dsp:spPr>
        <a:xfrm>
          <a:off x="0" y="3757176"/>
          <a:ext cx="6263640" cy="718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4C77E6-9BE1-4D30-8E28-9D495F08AC13}">
      <dsp:nvSpPr>
        <dsp:cNvPr id="0" name=""/>
        <dsp:cNvSpPr/>
      </dsp:nvSpPr>
      <dsp:spPr>
        <a:xfrm>
          <a:off x="106522" y="3739183"/>
          <a:ext cx="617137" cy="75475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l="-11000" r="-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9AEF04-60A5-4956-9F35-AE9AE8CE585B}">
      <dsp:nvSpPr>
        <dsp:cNvPr id="0" name=""/>
        <dsp:cNvSpPr/>
      </dsp:nvSpPr>
      <dsp:spPr>
        <a:xfrm>
          <a:off x="830181" y="3757176"/>
          <a:ext cx="5433458" cy="718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70" tIns="76070" rIns="76070" bIns="76070" numCol="1" spcCol="1270" anchor="ctr" anchorCtr="0">
          <a:noAutofit/>
        </a:bodyPr>
        <a:lstStyle/>
        <a:p>
          <a:pPr marL="0" lvl="0" indent="0" algn="l" defTabSz="1155700">
            <a:lnSpc>
              <a:spcPct val="100000"/>
            </a:lnSpc>
            <a:spcBef>
              <a:spcPct val="0"/>
            </a:spcBef>
            <a:spcAft>
              <a:spcPct val="35000"/>
            </a:spcAft>
            <a:buNone/>
          </a:pPr>
          <a:r>
            <a:rPr lang="en-US" sz="2600" kern="1200" dirty="0"/>
            <a:t>UML diagrams and tests table</a:t>
          </a:r>
        </a:p>
      </dsp:txBody>
      <dsp:txXfrm>
        <a:off x="830181" y="3757176"/>
        <a:ext cx="5433458" cy="718771"/>
      </dsp:txXfrm>
    </dsp:sp>
    <dsp:sp modelId="{CC9E3F85-05B5-475D-833A-65AE9F7E33FC}">
      <dsp:nvSpPr>
        <dsp:cNvPr id="0" name=""/>
        <dsp:cNvSpPr/>
      </dsp:nvSpPr>
      <dsp:spPr>
        <a:xfrm>
          <a:off x="0" y="4691627"/>
          <a:ext cx="6263640" cy="718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FF1C2-A29E-48A8-8654-3146E5CB1272}">
      <dsp:nvSpPr>
        <dsp:cNvPr id="0" name=""/>
        <dsp:cNvSpPr/>
      </dsp:nvSpPr>
      <dsp:spPr>
        <a:xfrm>
          <a:off x="106522" y="4673634"/>
          <a:ext cx="617137" cy="754757"/>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l="-11000" r="-1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3DB261-9AF1-414D-A861-80519E3A2EEC}">
      <dsp:nvSpPr>
        <dsp:cNvPr id="0" name=""/>
        <dsp:cNvSpPr/>
      </dsp:nvSpPr>
      <dsp:spPr>
        <a:xfrm>
          <a:off x="830181" y="4691627"/>
          <a:ext cx="5433458" cy="718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70" tIns="76070" rIns="76070" bIns="76070" numCol="1" spcCol="1270" anchor="ctr" anchorCtr="0">
          <a:noAutofit/>
        </a:bodyPr>
        <a:lstStyle/>
        <a:p>
          <a:pPr marL="0" lvl="0" indent="0" algn="l" defTabSz="1155700">
            <a:lnSpc>
              <a:spcPct val="100000"/>
            </a:lnSpc>
            <a:spcBef>
              <a:spcPct val="0"/>
            </a:spcBef>
            <a:spcAft>
              <a:spcPct val="35000"/>
            </a:spcAft>
            <a:buNone/>
          </a:pPr>
          <a:r>
            <a:rPr lang="en-US" sz="2600" kern="1200" dirty="0"/>
            <a:t>GUI presentation video</a:t>
          </a:r>
        </a:p>
      </dsp:txBody>
      <dsp:txXfrm>
        <a:off x="830181" y="4691627"/>
        <a:ext cx="5433458" cy="718771"/>
      </dsp:txXfrm>
    </dsp:sp>
    <dsp:sp modelId="{A83806D5-FC87-47A8-AE8D-DFFAE440D3A8}">
      <dsp:nvSpPr>
        <dsp:cNvPr id="0" name=""/>
        <dsp:cNvSpPr/>
      </dsp:nvSpPr>
      <dsp:spPr>
        <a:xfrm>
          <a:off x="0" y="5626077"/>
          <a:ext cx="6263640" cy="718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7F5293-D2D6-449A-88BA-54595D15A535}">
      <dsp:nvSpPr>
        <dsp:cNvPr id="0" name=""/>
        <dsp:cNvSpPr/>
      </dsp:nvSpPr>
      <dsp:spPr>
        <a:xfrm>
          <a:off x="106522" y="5608085"/>
          <a:ext cx="617137" cy="75475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F2C78C-38A3-463B-B8D6-F46145629936}">
      <dsp:nvSpPr>
        <dsp:cNvPr id="0" name=""/>
        <dsp:cNvSpPr/>
      </dsp:nvSpPr>
      <dsp:spPr>
        <a:xfrm>
          <a:off x="830181" y="5626077"/>
          <a:ext cx="5433458" cy="718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70" tIns="76070" rIns="76070" bIns="76070" numCol="1" spcCol="1270" anchor="ctr" anchorCtr="0">
          <a:noAutofit/>
        </a:bodyPr>
        <a:lstStyle/>
        <a:p>
          <a:pPr marL="0" lvl="0" indent="0" algn="l" defTabSz="1155700">
            <a:lnSpc>
              <a:spcPct val="100000"/>
            </a:lnSpc>
            <a:spcBef>
              <a:spcPct val="0"/>
            </a:spcBef>
            <a:spcAft>
              <a:spcPct val="35000"/>
            </a:spcAft>
            <a:buNone/>
          </a:pPr>
          <a:r>
            <a:rPr lang="en-US" sz="2600" kern="1200" dirty="0"/>
            <a:t>Project conclusions</a:t>
          </a:r>
        </a:p>
      </dsp:txBody>
      <dsp:txXfrm>
        <a:off x="830181" y="5626077"/>
        <a:ext cx="5433458" cy="7187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833A820-148A-4414-9165-011BFF0CD409}" type="datetimeFigureOut">
              <a:rPr lang="he-IL" smtClean="0"/>
              <a:t>ו'/תמוז/תשפ"ג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F97ED4BA-05F0-4BE4-9752-BFD4490EC207}" type="slidenum">
              <a:rPr lang="he-IL" smtClean="0"/>
              <a:t>‹#›</a:t>
            </a:fld>
            <a:endParaRPr lang="he-IL"/>
          </a:p>
        </p:txBody>
      </p:sp>
    </p:spTree>
    <p:extLst>
      <p:ext uri="{BB962C8B-B14F-4D97-AF65-F5344CB8AC3E}">
        <p14:creationId xmlns:p14="http://schemas.microsoft.com/office/powerpoint/2010/main" val="285105322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800" kern="1200" dirty="0">
                <a:solidFill>
                  <a:srgbClr val="000000"/>
                </a:solidFill>
                <a:effectLst/>
                <a:latin typeface="Arial" panose="020B0604020202020204" pitchFamily="34" charset="0"/>
                <a:ea typeface="Times New Roman" panose="02020603050405020304" pitchFamily="18" charset="0"/>
              </a:rPr>
              <a:t>Hi, this is Meitar, I am </a:t>
            </a:r>
            <a:r>
              <a:rPr lang="en-US" sz="1800" kern="1200" dirty="0" err="1">
                <a:solidFill>
                  <a:srgbClr val="000000"/>
                </a:solidFill>
                <a:effectLst/>
                <a:latin typeface="Arial" panose="020B0604020202020204" pitchFamily="34" charset="0"/>
                <a:ea typeface="Times New Roman" panose="02020603050405020304" pitchFamily="18" charset="0"/>
              </a:rPr>
              <a:t>Tuval</a:t>
            </a:r>
            <a:r>
              <a:rPr lang="en-US" sz="1800" kern="1200" dirty="0">
                <a:solidFill>
                  <a:srgbClr val="000000"/>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algn="l" rtl="0"/>
            <a:r>
              <a:rPr lang="en-US" sz="1800" kern="1200" dirty="0">
                <a:solidFill>
                  <a:srgbClr val="000000"/>
                </a:solidFill>
                <a:effectLst/>
                <a:latin typeface="Arial" panose="020B0604020202020204" pitchFamily="34" charset="0"/>
                <a:ea typeface="Times New Roman" panose="02020603050405020304" pitchFamily="18" charset="0"/>
              </a:rPr>
              <a:t>And we are going to present to you a model named </a:t>
            </a:r>
            <a:r>
              <a:rPr lang="en-US" sz="1800" b="1" kern="1200" dirty="0">
                <a:solidFill>
                  <a:srgbClr val="000000"/>
                </a:solidFill>
                <a:effectLst/>
                <a:latin typeface="Arial" panose="020B0604020202020204" pitchFamily="34" charset="0"/>
                <a:ea typeface="Times New Roman" panose="02020603050405020304" pitchFamily="18" charset="0"/>
              </a:rPr>
              <a:t>PART : a pre trained authorship representation transformer.</a:t>
            </a:r>
            <a:endParaRPr lang="en-US" sz="1800" dirty="0">
              <a:effectLst/>
              <a:latin typeface="Times New Roman" panose="02020603050405020304" pitchFamily="18" charset="0"/>
              <a:ea typeface="Times New Roman" panose="02020603050405020304" pitchFamily="18"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1</a:t>
            </a:fld>
            <a:endParaRPr lang="he-IL"/>
          </a:p>
        </p:txBody>
      </p:sp>
    </p:spTree>
    <p:extLst>
      <p:ext uri="{BB962C8B-B14F-4D97-AF65-F5344CB8AC3E}">
        <p14:creationId xmlns:p14="http://schemas.microsoft.com/office/powerpoint/2010/main" val="3793139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vectors are generated by a </a:t>
            </a:r>
            <a:r>
              <a:rPr lang="en-US" sz="1800" b="1" dirty="0">
                <a:effectLst/>
                <a:latin typeface="Arial" panose="020B0604020202020204" pitchFamily="34" charset="0"/>
                <a:ea typeface="Calibri" panose="020F0502020204030204" pitchFamily="34" charset="0"/>
                <a:cs typeface="Arial" panose="020B0604020202020204" pitchFamily="34" charset="0"/>
              </a:rPr>
              <a:t>contrastive learning approach.</a:t>
            </a:r>
            <a:r>
              <a:rPr lang="en-US"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This means that during training, the model is </a:t>
            </a:r>
            <a:r>
              <a:rPr lang="en-US" sz="1800" b="1" dirty="0">
                <a:effectLst/>
                <a:latin typeface="Arial" panose="020B0604020202020204" pitchFamily="34" charset="0"/>
                <a:ea typeface="Calibri" panose="020F0502020204030204" pitchFamily="34" charset="0"/>
                <a:cs typeface="Arial" panose="020B0604020202020204" pitchFamily="34" charset="0"/>
              </a:rPr>
              <a:t>comparing pairs</a:t>
            </a:r>
            <a:r>
              <a:rPr lang="en-US" sz="1800" dirty="0">
                <a:effectLst/>
                <a:latin typeface="Arial" panose="020B0604020202020204" pitchFamily="34" charset="0"/>
                <a:ea typeface="Calibri" panose="020F0502020204030204" pitchFamily="34" charset="0"/>
                <a:cs typeface="Arial" panose="020B0604020202020204" pitchFamily="34" charset="0"/>
              </a:rPr>
              <a:t> of positive and negative </a:t>
            </a:r>
            <a:r>
              <a:rPr lang="en-US" sz="1800" b="1" dirty="0">
                <a:effectLst/>
                <a:latin typeface="Arial" panose="020B0604020202020204" pitchFamily="34" charset="0"/>
                <a:ea typeface="Calibri" panose="020F0502020204030204" pitchFamily="34" charset="0"/>
                <a:cs typeface="Arial" panose="020B0604020202020204" pitchFamily="34" charset="0"/>
              </a:rPr>
              <a:t>embeddings</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It uses the blue document's </a:t>
            </a:r>
            <a:r>
              <a:rPr lang="en-US" sz="1800" b="1" dirty="0">
                <a:effectLst/>
                <a:latin typeface="Arial" panose="020B0604020202020204" pitchFamily="34" charset="0"/>
                <a:ea typeface="Calibri" panose="020F0502020204030204" pitchFamily="34" charset="0"/>
                <a:cs typeface="Arial" panose="020B0604020202020204" pitchFamily="34" charset="0"/>
              </a:rPr>
              <a:t>embedding</a:t>
            </a:r>
            <a:r>
              <a:rPr lang="en-US" sz="1800" dirty="0">
                <a:effectLst/>
                <a:latin typeface="Arial" panose="020B0604020202020204" pitchFamily="34" charset="0"/>
                <a:ea typeface="Calibri" panose="020F0502020204030204" pitchFamily="34" charset="0"/>
                <a:cs typeface="Arial" panose="020B0604020202020204" pitchFamily="34" charset="0"/>
              </a:rPr>
              <a:t> as a </a:t>
            </a:r>
            <a:r>
              <a:rPr lang="en-US" sz="1800" b="1" dirty="0">
                <a:effectLst/>
                <a:latin typeface="Arial" panose="020B0604020202020204" pitchFamily="34" charset="0"/>
                <a:ea typeface="Calibri" panose="020F0502020204030204" pitchFamily="34" charset="0"/>
                <a:cs typeface="Arial" panose="020B0604020202020204" pitchFamily="34" charset="0"/>
              </a:rPr>
              <a:t>reference</a:t>
            </a:r>
            <a:r>
              <a:rPr lang="en-US" sz="1800" dirty="0">
                <a:effectLst/>
                <a:latin typeface="Arial" panose="020B0604020202020204" pitchFamily="34" charset="0"/>
                <a:ea typeface="Calibri" panose="020F0502020204030204" pitchFamily="34" charset="0"/>
                <a:cs typeface="Arial" panose="020B0604020202020204" pitchFamily="34" charset="0"/>
              </a:rPr>
              <a:t> for the comparing.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If we start with a </a:t>
            </a:r>
            <a:r>
              <a:rPr lang="en-US" sz="1800" b="1" dirty="0">
                <a:effectLst/>
                <a:latin typeface="Arial" panose="020B0604020202020204" pitchFamily="34" charset="0"/>
                <a:ea typeface="Calibri" panose="020F0502020204030204" pitchFamily="34" charset="0"/>
                <a:cs typeface="Arial" panose="020B0604020202020204" pitchFamily="34" charset="0"/>
              </a:rPr>
              <a:t>positive</a:t>
            </a:r>
            <a:r>
              <a:rPr lang="en-US" sz="1800" dirty="0">
                <a:effectLst/>
                <a:latin typeface="Arial" panose="020B0604020202020204" pitchFamily="34" charset="0"/>
                <a:ea typeface="Calibri" panose="020F0502020204030204" pitchFamily="34" charset="0"/>
                <a:cs typeface="Arial" panose="020B0604020202020204" pitchFamily="34" charset="0"/>
              </a:rPr>
              <a:t> sample, we compare the reference document with a document that has been written by </a:t>
            </a:r>
            <a:r>
              <a:rPr lang="en-US" sz="1800" b="1" dirty="0">
                <a:effectLst/>
                <a:latin typeface="Arial" panose="020B0604020202020204" pitchFamily="34" charset="0"/>
                <a:ea typeface="Calibri" panose="020F0502020204030204" pitchFamily="34" charset="0"/>
                <a:cs typeface="Arial" panose="020B0604020202020204" pitchFamily="34" charset="0"/>
              </a:rPr>
              <a:t>the same author</a:t>
            </a:r>
            <a:r>
              <a:rPr lang="en-US" sz="1800" dirty="0">
                <a:effectLst/>
                <a:latin typeface="Arial" panose="020B0604020202020204" pitchFamily="34" charset="0"/>
                <a:ea typeface="Calibri" panose="020F0502020204030204" pitchFamily="34" charset="0"/>
                <a:cs typeface="Arial" panose="020B0604020202020204" pitchFamily="34" charset="0"/>
              </a:rPr>
              <a:t>. Then the </a:t>
            </a:r>
            <a:r>
              <a:rPr lang="en-US" sz="1800" b="1" dirty="0">
                <a:effectLst/>
                <a:latin typeface="Arial" panose="020B0604020202020204" pitchFamily="34" charset="0"/>
                <a:ea typeface="Calibri" panose="020F0502020204030204" pitchFamily="34" charset="0"/>
                <a:cs typeface="Arial" panose="020B0604020202020204" pitchFamily="34" charset="0"/>
              </a:rPr>
              <a:t>similarity</a:t>
            </a:r>
            <a:r>
              <a:rPr lang="en-US" sz="1800" dirty="0">
                <a:effectLst/>
                <a:latin typeface="Arial" panose="020B0604020202020204" pitchFamily="34" charset="0"/>
                <a:ea typeface="Calibri" panose="020F0502020204030204" pitchFamily="34" charset="0"/>
                <a:cs typeface="Arial" panose="020B0604020202020204" pitchFamily="34" charset="0"/>
              </a:rPr>
              <a:t> function in the model would output a </a:t>
            </a:r>
            <a:r>
              <a:rPr lang="en-US" sz="1800" b="1" dirty="0">
                <a:effectLst/>
                <a:latin typeface="Arial" panose="020B0604020202020204" pitchFamily="34" charset="0"/>
                <a:ea typeface="Calibri" panose="020F0502020204030204" pitchFamily="34" charset="0"/>
                <a:cs typeface="Arial" panose="020B0604020202020204" pitchFamily="34" charset="0"/>
              </a:rPr>
              <a:t>high value</a:t>
            </a:r>
            <a:r>
              <a:rPr lang="en-US"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For a </a:t>
            </a:r>
            <a:r>
              <a:rPr lang="en-US" sz="1800" b="1" dirty="0">
                <a:effectLst/>
                <a:latin typeface="Arial" panose="020B0604020202020204" pitchFamily="34" charset="0"/>
                <a:ea typeface="Calibri" panose="020F0502020204030204" pitchFamily="34" charset="0"/>
                <a:cs typeface="Arial" panose="020B0604020202020204" pitchFamily="34" charset="0"/>
              </a:rPr>
              <a:t>negative</a:t>
            </a:r>
            <a:r>
              <a:rPr lang="en-US" sz="1800" dirty="0">
                <a:effectLst/>
                <a:latin typeface="Arial" panose="020B0604020202020204" pitchFamily="34" charset="0"/>
                <a:ea typeface="Calibri" panose="020F0502020204030204" pitchFamily="34" charset="0"/>
                <a:cs typeface="Arial" panose="020B0604020202020204" pitchFamily="34" charset="0"/>
              </a:rPr>
              <a:t> sample, we take a document from a </a:t>
            </a:r>
            <a:r>
              <a:rPr lang="en-US" sz="1800" b="1" dirty="0">
                <a:effectLst/>
                <a:latin typeface="Arial" panose="020B0604020202020204" pitchFamily="34" charset="0"/>
                <a:ea typeface="Calibri" panose="020F0502020204030204" pitchFamily="34" charset="0"/>
                <a:cs typeface="Arial" panose="020B0604020202020204" pitchFamily="34" charset="0"/>
              </a:rPr>
              <a:t>different</a:t>
            </a:r>
            <a:r>
              <a:rPr lang="en-US" sz="1800" dirty="0">
                <a:effectLst/>
                <a:latin typeface="Arial" panose="020B0604020202020204" pitchFamily="34" charset="0"/>
                <a:ea typeface="Calibri" panose="020F0502020204030204" pitchFamily="34" charset="0"/>
                <a:cs typeface="Arial" panose="020B0604020202020204" pitchFamily="34" charset="0"/>
              </a:rPr>
              <a:t> author. Then the </a:t>
            </a:r>
            <a:r>
              <a:rPr lang="en-US" sz="1800" b="1" dirty="0">
                <a:effectLst/>
                <a:latin typeface="Arial" panose="020B0604020202020204" pitchFamily="34" charset="0"/>
                <a:ea typeface="Calibri" panose="020F0502020204030204" pitchFamily="34" charset="0"/>
                <a:cs typeface="Arial" panose="020B0604020202020204" pitchFamily="34" charset="0"/>
              </a:rPr>
              <a:t>similarity</a:t>
            </a:r>
            <a:r>
              <a:rPr lang="en-US" sz="1800" dirty="0">
                <a:effectLst/>
                <a:latin typeface="Arial" panose="020B0604020202020204" pitchFamily="34" charset="0"/>
                <a:ea typeface="Calibri" panose="020F0502020204030204" pitchFamily="34" charset="0"/>
                <a:cs typeface="Arial" panose="020B0604020202020204" pitchFamily="34" charset="0"/>
              </a:rPr>
              <a:t> function would output a </a:t>
            </a:r>
            <a:r>
              <a:rPr lang="en-US" sz="1800" b="1" dirty="0">
                <a:effectLst/>
                <a:latin typeface="Arial" panose="020B0604020202020204" pitchFamily="34" charset="0"/>
                <a:ea typeface="Calibri" panose="020F0502020204030204" pitchFamily="34" charset="0"/>
                <a:cs typeface="Arial" panose="020B0604020202020204" pitchFamily="34" charset="0"/>
              </a:rPr>
              <a:t>lower</a:t>
            </a:r>
            <a:r>
              <a:rPr lang="en-US" sz="1800" dirty="0">
                <a:effectLst/>
                <a:latin typeface="Arial" panose="020B0604020202020204" pitchFamily="34" charset="0"/>
                <a:ea typeface="Calibri" panose="020F0502020204030204" pitchFamily="34" charset="0"/>
                <a:cs typeface="Arial" panose="020B0604020202020204" pitchFamily="34" charset="0"/>
              </a:rPr>
              <a:t> value.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10</a:t>
            </a:fld>
            <a:endParaRPr lang="he-IL"/>
          </a:p>
        </p:txBody>
      </p:sp>
    </p:spTree>
    <p:extLst>
      <p:ext uri="{BB962C8B-B14F-4D97-AF65-F5344CB8AC3E}">
        <p14:creationId xmlns:p14="http://schemas.microsoft.com/office/powerpoint/2010/main" val="2197409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So for </a:t>
            </a:r>
            <a:r>
              <a:rPr lang="en-US" sz="1800" b="1" dirty="0">
                <a:effectLst/>
                <a:latin typeface="Arial" panose="020B0604020202020204" pitchFamily="34" charset="0"/>
                <a:ea typeface="Calibri" panose="020F0502020204030204" pitchFamily="34" charset="0"/>
                <a:cs typeface="Arial" panose="020B0604020202020204" pitchFamily="34" charset="0"/>
              </a:rPr>
              <a:t>example</a:t>
            </a:r>
            <a:r>
              <a:rPr lang="en-US" sz="1800" dirty="0">
                <a:effectLst/>
                <a:latin typeface="Arial" panose="020B0604020202020204" pitchFamily="34" charset="0"/>
                <a:ea typeface="Calibri" panose="020F0502020204030204" pitchFamily="34" charset="0"/>
                <a:cs typeface="Arial" panose="020B0604020202020204" pitchFamily="34" charset="0"/>
              </a:rPr>
              <a:t>, if we take a </a:t>
            </a:r>
            <a:r>
              <a:rPr lang="en-US" sz="1800" b="1" dirty="0">
                <a:effectLst/>
                <a:latin typeface="Arial" panose="020B0604020202020204" pitchFamily="34" charset="0"/>
                <a:ea typeface="Calibri" panose="020F0502020204030204" pitchFamily="34" charset="0"/>
                <a:cs typeface="Arial" panose="020B0604020202020204" pitchFamily="34" charset="0"/>
              </a:rPr>
              <a:t>piece written by William Shakespeare as a reference</a:t>
            </a:r>
            <a:r>
              <a:rPr lang="en-US" sz="1800" dirty="0">
                <a:effectLst/>
                <a:latin typeface="Arial" panose="020B0604020202020204" pitchFamily="34" charset="0"/>
                <a:ea typeface="Calibri" panose="020F0502020204030204" pitchFamily="34" charset="0"/>
                <a:cs typeface="Arial" panose="020B0604020202020204" pitchFamily="34" charset="0"/>
              </a:rPr>
              <a:t> </a:t>
            </a:r>
            <a:br>
              <a:rPr lang="en-US" sz="1800" dirty="0">
                <a:effectLst/>
                <a:latin typeface="Arial" panose="020B0604020202020204" pitchFamily="34" charset="0"/>
                <a:ea typeface="Calibri" panose="020F0502020204030204" pitchFamily="34" charset="0"/>
                <a:cs typeface="Arial" panose="020B0604020202020204" pitchFamily="34" charset="0"/>
              </a:rPr>
            </a:br>
            <a:r>
              <a:rPr lang="en-US" sz="1800" dirty="0">
                <a:effectLst/>
                <a:latin typeface="Arial" panose="020B0604020202020204" pitchFamily="34" charset="0"/>
                <a:ea typeface="Calibri" panose="020F0502020204030204" pitchFamily="34" charset="0"/>
                <a:cs typeface="Arial" panose="020B0604020202020204" pitchFamily="34" charset="0"/>
              </a:rPr>
              <a:t>and another document </a:t>
            </a:r>
            <a:r>
              <a:rPr lang="en-US" sz="1800" b="1" dirty="0">
                <a:effectLst/>
                <a:latin typeface="Arial" panose="020B0604020202020204" pitchFamily="34" charset="0"/>
                <a:ea typeface="Calibri" panose="020F0502020204030204" pitchFamily="34" charset="0"/>
                <a:cs typeface="Arial" panose="020B0604020202020204" pitchFamily="34" charset="0"/>
              </a:rPr>
              <a:t>Shakespeare wrote</a:t>
            </a:r>
            <a:r>
              <a:rPr lang="en-US" sz="1800" dirty="0">
                <a:effectLst/>
                <a:latin typeface="Arial" panose="020B0604020202020204" pitchFamily="34" charset="0"/>
                <a:ea typeface="Calibri" panose="020F0502020204030204" pitchFamily="34" charset="0"/>
                <a:cs typeface="Arial" panose="020B0604020202020204" pitchFamily="34" charset="0"/>
              </a:rPr>
              <a:t> we will get a </a:t>
            </a:r>
            <a:r>
              <a:rPr lang="en-US" sz="1800" b="1" dirty="0">
                <a:effectLst/>
                <a:latin typeface="Arial" panose="020B0604020202020204" pitchFamily="34" charset="0"/>
                <a:ea typeface="Calibri" panose="020F0502020204030204" pitchFamily="34" charset="0"/>
                <a:cs typeface="Arial" panose="020B0604020202020204" pitchFamily="34" charset="0"/>
              </a:rPr>
              <a:t>high score.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b="1" dirty="0">
                <a:effectLst/>
                <a:latin typeface="Arial" panose="020B0604020202020204" pitchFamily="34" charset="0"/>
                <a:ea typeface="Calibri" panose="020F0502020204030204" pitchFamily="34" charset="0"/>
                <a:cs typeface="Arial" panose="020B0604020202020204" pitchFamily="34" charset="0"/>
              </a:rPr>
              <a:t>The same</a:t>
            </a:r>
            <a:r>
              <a:rPr lang="en-US" sz="1800" dirty="0">
                <a:effectLst/>
                <a:latin typeface="Arial" panose="020B0604020202020204" pitchFamily="34" charset="0"/>
                <a:ea typeface="Calibri" panose="020F0502020204030204" pitchFamily="34" charset="0"/>
                <a:cs typeface="Arial" panose="020B0604020202020204" pitchFamily="34" charset="0"/>
              </a:rPr>
              <a:t> thing will happen if we take </a:t>
            </a:r>
            <a:r>
              <a:rPr lang="en-US" sz="1800" b="1" dirty="0">
                <a:effectLst/>
                <a:latin typeface="Arial" panose="020B0604020202020204" pitchFamily="34" charset="0"/>
                <a:ea typeface="Calibri" panose="020F0502020204030204" pitchFamily="34" charset="0"/>
                <a:cs typeface="Arial" panose="020B0604020202020204" pitchFamily="34" charset="0"/>
              </a:rPr>
              <a:t>a text somebody stole</a:t>
            </a:r>
            <a:r>
              <a:rPr lang="en-US" sz="1800" dirty="0">
                <a:effectLst/>
                <a:latin typeface="Arial" panose="020B0604020202020204" pitchFamily="34" charset="0"/>
                <a:ea typeface="Calibri" panose="020F0502020204030204" pitchFamily="34" charset="0"/>
                <a:cs typeface="Arial" panose="020B0604020202020204" pitchFamily="34" charset="0"/>
              </a:rPr>
              <a:t> from Shakespeare, it would get a </a:t>
            </a:r>
            <a:r>
              <a:rPr lang="en-US" sz="1800" b="1" dirty="0">
                <a:effectLst/>
                <a:latin typeface="Arial" panose="020B0604020202020204" pitchFamily="34" charset="0"/>
                <a:ea typeface="Calibri" panose="020F0502020204030204" pitchFamily="34" charset="0"/>
                <a:cs typeface="Arial" panose="020B0604020202020204" pitchFamily="34" charset="0"/>
              </a:rPr>
              <a:t>high</a:t>
            </a:r>
            <a:r>
              <a:rPr lang="en-US" sz="1800" dirty="0">
                <a:effectLst/>
                <a:latin typeface="Arial" panose="020B0604020202020204" pitchFamily="34" charset="0"/>
                <a:ea typeface="Calibri" panose="020F0502020204030204" pitchFamily="34" charset="0"/>
                <a:cs typeface="Arial" panose="020B0604020202020204" pitchFamily="34" charset="0"/>
              </a:rPr>
              <a:t> score </a:t>
            </a:r>
            <a:r>
              <a:rPr lang="en-US" sz="1800" b="1" dirty="0">
                <a:effectLst/>
                <a:latin typeface="Arial" panose="020B0604020202020204" pitchFamily="34" charset="0"/>
                <a:ea typeface="Calibri" panose="020F0502020204030204" pitchFamily="34" charset="0"/>
                <a:cs typeface="Arial" panose="020B0604020202020204" pitchFamily="34" charset="0"/>
              </a:rPr>
              <a:t>as well</a:t>
            </a:r>
            <a:r>
              <a:rPr lang="en-US"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We can choose an appropriate threshold, and </a:t>
            </a:r>
            <a:r>
              <a:rPr lang="en-US" sz="1800" b="1" dirty="0">
                <a:effectLst/>
                <a:latin typeface="Calibri" panose="020F0502020204030204" pitchFamily="34" charset="0"/>
                <a:ea typeface="Calibri" panose="020F0502020204030204" pitchFamily="34" charset="0"/>
                <a:cs typeface="Arial" panose="020B0604020202020204" pitchFamily="34" charset="0"/>
              </a:rPr>
              <a:t>t</a:t>
            </a:r>
            <a:r>
              <a:rPr lang="en-US" sz="1800" b="1" dirty="0">
                <a:effectLst/>
                <a:latin typeface="Arial" panose="020B0604020202020204" pitchFamily="34" charset="0"/>
                <a:ea typeface="Calibri" panose="020F0502020204030204" pitchFamily="34" charset="0"/>
                <a:cs typeface="Arial" panose="020B0604020202020204" pitchFamily="34" charset="0"/>
              </a:rPr>
              <a:t>his way, plagiarism can be detected</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11</a:t>
            </a:fld>
            <a:endParaRPr lang="he-IL"/>
          </a:p>
        </p:txBody>
      </p:sp>
    </p:spTree>
    <p:extLst>
      <p:ext uri="{BB962C8B-B14F-4D97-AF65-F5344CB8AC3E}">
        <p14:creationId xmlns:p14="http://schemas.microsoft.com/office/powerpoint/2010/main" val="1903812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We now </a:t>
            </a:r>
            <a:r>
              <a:rPr lang="en-US" sz="1800" b="1" dirty="0">
                <a:effectLst/>
                <a:latin typeface="Arial" panose="020B0604020202020204" pitchFamily="34" charset="0"/>
                <a:ea typeface="Calibri" panose="020F0502020204030204" pitchFamily="34" charset="0"/>
                <a:cs typeface="Arial" panose="020B0604020202020204" pitchFamily="34" charset="0"/>
              </a:rPr>
              <a:t>move on to the architecture</a:t>
            </a:r>
            <a:r>
              <a:rPr lang="en-US" sz="1800" dirty="0">
                <a:effectLst/>
                <a:latin typeface="Arial" panose="020B0604020202020204" pitchFamily="34" charset="0"/>
                <a:ea typeface="Calibri" panose="020F0502020204030204" pitchFamily="34" charset="0"/>
                <a:cs typeface="Arial" panose="020B0604020202020204" pitchFamily="34" charset="0"/>
              </a:rPr>
              <a:t> that produces the authorship embeddings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12</a:t>
            </a:fld>
            <a:endParaRPr lang="he-IL"/>
          </a:p>
        </p:txBody>
      </p:sp>
    </p:spTree>
    <p:extLst>
      <p:ext uri="{BB962C8B-B14F-4D97-AF65-F5344CB8AC3E}">
        <p14:creationId xmlns:p14="http://schemas.microsoft.com/office/powerpoint/2010/main" val="2819633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architecture is based on </a:t>
            </a:r>
            <a:r>
              <a:rPr lang="en-US" sz="1800" b="1" dirty="0">
                <a:effectLst/>
                <a:latin typeface="Arial" panose="020B0604020202020204" pitchFamily="34" charset="0"/>
                <a:ea typeface="Calibri" panose="020F0502020204030204" pitchFamily="34" charset="0"/>
                <a:cs typeface="Arial" panose="020B0604020202020204" pitchFamily="34" charset="0"/>
              </a:rPr>
              <a:t>3 important phases</a:t>
            </a:r>
            <a:r>
              <a:rPr lang="en-US"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Preprocessing of the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Word embedding production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And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Authorship embedding production which is the final output.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We will now delve into each part.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13</a:t>
            </a:fld>
            <a:endParaRPr lang="he-IL"/>
          </a:p>
        </p:txBody>
      </p:sp>
    </p:spTree>
    <p:extLst>
      <p:ext uri="{BB962C8B-B14F-4D97-AF65-F5344CB8AC3E}">
        <p14:creationId xmlns:p14="http://schemas.microsoft.com/office/powerpoint/2010/main" val="797799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Arial" panose="020B0604020202020204" pitchFamily="34" charset="0"/>
                <a:ea typeface="Calibri" panose="020F0502020204030204" pitchFamily="34" charset="0"/>
                <a:cs typeface="Arial" panose="020B0604020202020204" pitchFamily="34" charset="0"/>
              </a:rPr>
              <a:t>Document </a:t>
            </a:r>
            <a:r>
              <a:rPr lang="en-US" sz="1800" b="1" dirty="0">
                <a:effectLst/>
                <a:latin typeface="Arial" panose="020B0604020202020204" pitchFamily="34" charset="0"/>
                <a:ea typeface="Calibri" panose="020F0502020204030204" pitchFamily="34" charset="0"/>
                <a:cs typeface="Arial" panose="020B0604020202020204" pitchFamily="34" charset="0"/>
              </a:rPr>
              <a:t>preprocessing</a:t>
            </a:r>
            <a:r>
              <a:rPr lang="en-US" sz="1800" dirty="0">
                <a:effectLst/>
                <a:latin typeface="Arial" panose="020B0604020202020204" pitchFamily="34" charset="0"/>
                <a:ea typeface="Calibri" panose="020F0502020204030204" pitchFamily="34" charset="0"/>
                <a:cs typeface="Arial" panose="020B0604020202020204" pitchFamily="34" charset="0"/>
              </a:rPr>
              <a:t> may include steps like </a:t>
            </a:r>
            <a:r>
              <a:rPr lang="en-US" sz="1800" b="1" dirty="0">
                <a:effectLst/>
                <a:latin typeface="Arial" panose="020B0604020202020204" pitchFamily="34" charset="0"/>
                <a:ea typeface="Calibri" panose="020F0502020204030204" pitchFamily="34" charset="0"/>
                <a:cs typeface="Arial" panose="020B0604020202020204" pitchFamily="34" charset="0"/>
              </a:rPr>
              <a:t>tokenization, lowercasing and spelling correction.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So, for our task, for the first phase in the architecture :</a:t>
            </a:r>
            <a:br>
              <a:rPr lang="en-US" sz="1800" dirty="0">
                <a:effectLst/>
                <a:latin typeface="Arial" panose="020B0604020202020204" pitchFamily="34" charset="0"/>
                <a:ea typeface="Calibri" panose="020F0502020204030204" pitchFamily="34" charset="0"/>
                <a:cs typeface="Arial" panose="020B0604020202020204" pitchFamily="34" charset="0"/>
              </a:rPr>
            </a:br>
            <a:r>
              <a:rPr lang="en-US" sz="1800" dirty="0">
                <a:effectLst/>
                <a:latin typeface="Arial" panose="020B0604020202020204" pitchFamily="34" charset="0"/>
                <a:ea typeface="Calibri" panose="020F0502020204030204" pitchFamily="34" charset="0"/>
                <a:cs typeface="Arial" panose="020B0604020202020204" pitchFamily="34" charset="0"/>
              </a:rPr>
              <a:t>the data is </a:t>
            </a:r>
            <a:r>
              <a:rPr lang="en-US" sz="1800" b="1" dirty="0">
                <a:effectLst/>
                <a:latin typeface="Arial" panose="020B0604020202020204" pitchFamily="34" charset="0"/>
                <a:ea typeface="Calibri" panose="020F0502020204030204" pitchFamily="34" charset="0"/>
                <a:cs typeface="Arial" panose="020B0604020202020204" pitchFamily="34" charset="0"/>
              </a:rPr>
              <a:t>divided into chunks</a:t>
            </a:r>
            <a:r>
              <a:rPr lang="en-US" sz="1800" dirty="0">
                <a:effectLst/>
                <a:latin typeface="Arial" panose="020B0604020202020204" pitchFamily="34" charset="0"/>
                <a:ea typeface="Calibri" panose="020F0502020204030204" pitchFamily="34" charset="0"/>
                <a:cs typeface="Arial" panose="020B0604020202020204" pitchFamily="34" charset="0"/>
              </a:rPr>
              <a:t>, which are later </a:t>
            </a:r>
            <a:r>
              <a:rPr lang="en-US" sz="1800" b="1" dirty="0">
                <a:effectLst/>
                <a:latin typeface="Arial" panose="020B0604020202020204" pitchFamily="34" charset="0"/>
                <a:ea typeface="Calibri" panose="020F0502020204030204" pitchFamily="34" charset="0"/>
                <a:cs typeface="Arial" panose="020B0604020202020204" pitchFamily="34" charset="0"/>
              </a:rPr>
              <a:t>tokenized</a:t>
            </a:r>
            <a:r>
              <a:rPr lang="en-US" sz="1800" dirty="0">
                <a:effectLst/>
                <a:latin typeface="Arial" panose="020B0604020202020204" pitchFamily="34" charset="0"/>
                <a:ea typeface="Calibri" panose="020F0502020204030204" pitchFamily="34" charset="0"/>
                <a:cs typeface="Arial" panose="020B0604020202020204" pitchFamily="34" charset="0"/>
              </a:rPr>
              <a:t>. </a:t>
            </a:r>
            <a:br>
              <a:rPr lang="en-US" sz="1800" dirty="0">
                <a:effectLst/>
                <a:latin typeface="Arial" panose="020B0604020202020204" pitchFamily="34" charset="0"/>
                <a:ea typeface="Calibri" panose="020F0502020204030204" pitchFamily="34" charset="0"/>
                <a:cs typeface="Arial" panose="020B0604020202020204" pitchFamily="34" charset="0"/>
              </a:rPr>
            </a:br>
            <a:r>
              <a:rPr lang="en-US" sz="1800" b="1" dirty="0">
                <a:effectLst/>
                <a:latin typeface="Arial" panose="020B0604020202020204" pitchFamily="34" charset="0"/>
                <a:ea typeface="Calibri" panose="020F0502020204030204" pitchFamily="34" charset="0"/>
                <a:cs typeface="Arial" panose="020B0604020202020204" pitchFamily="34" charset="0"/>
              </a:rPr>
              <a:t>Afterwards we have L tokens</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14</a:t>
            </a:fld>
            <a:endParaRPr lang="he-IL"/>
          </a:p>
        </p:txBody>
      </p:sp>
    </p:spTree>
    <p:extLst>
      <p:ext uri="{BB962C8B-B14F-4D97-AF65-F5344CB8AC3E}">
        <p14:creationId xmlns:p14="http://schemas.microsoft.com/office/powerpoint/2010/main" val="3132307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Continuing to the second phase of the architecture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tokenized chunks of data are fed into </a:t>
            </a:r>
            <a:r>
              <a:rPr lang="en-US" sz="1800" b="1" dirty="0">
                <a:effectLst/>
                <a:latin typeface="Arial" panose="020B0604020202020204" pitchFamily="34" charset="0"/>
                <a:ea typeface="Calibri" panose="020F0502020204030204" pitchFamily="34" charset="0"/>
                <a:cs typeface="Arial" panose="020B0604020202020204" pitchFamily="34" charset="0"/>
              </a:rPr>
              <a:t>a frozen transformer</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When a transformer is frozen it </a:t>
            </a:r>
            <a:r>
              <a:rPr lang="en-US" sz="1800" b="1" dirty="0">
                <a:effectLst/>
                <a:latin typeface="Arial" panose="020B0604020202020204" pitchFamily="34" charset="0"/>
                <a:ea typeface="Calibri" panose="020F0502020204030204" pitchFamily="34" charset="0"/>
                <a:cs typeface="Arial" panose="020B0604020202020204" pitchFamily="34" charset="0"/>
              </a:rPr>
              <a:t>means the weights of layers in the pre-trained transformer are not changing.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It can work </a:t>
            </a:r>
            <a:r>
              <a:rPr lang="en-US" sz="1800" b="1" dirty="0">
                <a:effectLst/>
                <a:latin typeface="Arial" panose="020B0604020202020204" pitchFamily="34" charset="0"/>
                <a:ea typeface="Calibri" panose="020F0502020204030204" pitchFamily="34" charset="0"/>
                <a:cs typeface="Arial" panose="020B0604020202020204" pitchFamily="34" charset="0"/>
              </a:rPr>
              <a:t>faster</a:t>
            </a:r>
            <a:r>
              <a:rPr lang="en-US" sz="1800" dirty="0">
                <a:effectLst/>
                <a:latin typeface="Arial" panose="020B0604020202020204" pitchFamily="34" charset="0"/>
                <a:ea typeface="Calibri" panose="020F0502020204030204" pitchFamily="34" charset="0"/>
                <a:cs typeface="Arial" panose="020B0604020202020204" pitchFamily="34" charset="0"/>
              </a:rPr>
              <a:t> that way, and in this project, it helps with </a:t>
            </a:r>
            <a:r>
              <a:rPr lang="en-US" sz="1800" b="1" dirty="0">
                <a:effectLst/>
                <a:latin typeface="Arial" panose="020B0604020202020204" pitchFamily="34" charset="0"/>
                <a:ea typeface="Calibri" panose="020F0502020204030204" pitchFamily="34" charset="0"/>
                <a:cs typeface="Arial" panose="020B0604020202020204" pitchFamily="34" charset="0"/>
              </a:rPr>
              <a:t>extracting features from the tokens.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15</a:t>
            </a:fld>
            <a:endParaRPr lang="he-IL"/>
          </a:p>
        </p:txBody>
      </p:sp>
    </p:spTree>
    <p:extLst>
      <p:ext uri="{BB962C8B-B14F-4D97-AF65-F5344CB8AC3E}">
        <p14:creationId xmlns:p14="http://schemas.microsoft.com/office/powerpoint/2010/main" val="1729339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frozen transformer produces </a:t>
            </a:r>
            <a:r>
              <a:rPr lang="en-US" sz="1800" b="1" dirty="0">
                <a:effectLst/>
                <a:latin typeface="Arial" panose="020B0604020202020204" pitchFamily="34" charset="0"/>
                <a:ea typeface="Calibri" panose="020F0502020204030204" pitchFamily="34" charset="0"/>
                <a:cs typeface="Arial" panose="020B0604020202020204" pitchFamily="34" charset="0"/>
              </a:rPr>
              <a:t>semantic word embeddings.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These are </a:t>
            </a:r>
            <a:r>
              <a:rPr lang="en-US" sz="1800" b="1" dirty="0">
                <a:effectLst/>
                <a:latin typeface="Arial" panose="020B0604020202020204" pitchFamily="34" charset="0"/>
                <a:ea typeface="Calibri" panose="020F0502020204030204" pitchFamily="34" charset="0"/>
                <a:cs typeface="Arial" panose="020B0604020202020204" pitchFamily="34" charset="0"/>
              </a:rPr>
              <a:t>vector representations of the linguistic properties of the tokens</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So we take each of the L tokens </a:t>
            </a:r>
            <a:r>
              <a:rPr lang="en-US" sz="1800" b="1" dirty="0">
                <a:effectLst/>
                <a:latin typeface="Arial" panose="020B0604020202020204" pitchFamily="34" charset="0"/>
                <a:ea typeface="Calibri" panose="020F0502020204030204" pitchFamily="34" charset="0"/>
                <a:cs typeface="Arial" panose="020B0604020202020204" pitchFamily="34" charset="0"/>
              </a:rPr>
              <a:t>simultaneously</a:t>
            </a:r>
            <a:r>
              <a:rPr lang="en-US" sz="1800" dirty="0">
                <a:effectLst/>
                <a:latin typeface="Arial" panose="020B0604020202020204" pitchFamily="34" charset="0"/>
                <a:ea typeface="Calibri" panose="020F0502020204030204" pitchFamily="34" charset="0"/>
                <a:cs typeface="Arial" panose="020B0604020202020204" pitchFamily="34" charset="0"/>
              </a:rPr>
              <a:t>, feed it to the transformer </a:t>
            </a:r>
            <a:br>
              <a:rPr lang="en-US" sz="1800" dirty="0">
                <a:effectLst/>
                <a:latin typeface="Arial" panose="020B0604020202020204" pitchFamily="34" charset="0"/>
                <a:ea typeface="Calibri" panose="020F0502020204030204" pitchFamily="34" charset="0"/>
                <a:cs typeface="Arial" panose="020B0604020202020204" pitchFamily="34" charset="0"/>
              </a:rPr>
            </a:br>
            <a:r>
              <a:rPr lang="en-US" sz="1800" dirty="0">
                <a:effectLst/>
                <a:latin typeface="Arial" panose="020B0604020202020204" pitchFamily="34" charset="0"/>
                <a:ea typeface="Calibri" panose="020F0502020204030204" pitchFamily="34" charset="0"/>
                <a:cs typeface="Arial" panose="020B0604020202020204" pitchFamily="34" charset="0"/>
              </a:rPr>
              <a:t>and generate a K sized semantic word embedding, until we have a </a:t>
            </a:r>
            <a:r>
              <a:rPr lang="en-US" sz="1800" b="1" dirty="0">
                <a:effectLst/>
                <a:latin typeface="Arial" panose="020B0604020202020204" pitchFamily="34" charset="0"/>
                <a:ea typeface="Calibri" panose="020F0502020204030204" pitchFamily="34" charset="0"/>
                <a:cs typeface="Arial" panose="020B0604020202020204" pitchFamily="34" charset="0"/>
              </a:rPr>
              <a:t>matrix of dimension </a:t>
            </a:r>
            <a:r>
              <a:rPr lang="en-US" sz="1800" b="1" dirty="0" err="1">
                <a:effectLst/>
                <a:latin typeface="Arial" panose="020B0604020202020204" pitchFamily="34" charset="0"/>
                <a:ea typeface="Calibri" panose="020F0502020204030204" pitchFamily="34" charset="0"/>
                <a:cs typeface="Arial" panose="020B0604020202020204" pitchFamily="34" charset="0"/>
              </a:rPr>
              <a:t>LxK</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16</a:t>
            </a:fld>
            <a:endParaRPr lang="he-IL"/>
          </a:p>
        </p:txBody>
      </p:sp>
    </p:spTree>
    <p:extLst>
      <p:ext uri="{BB962C8B-B14F-4D97-AF65-F5344CB8AC3E}">
        <p14:creationId xmlns:p14="http://schemas.microsoft.com/office/powerpoint/2010/main" val="2527410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use of a pre-trained frozen transformer </a:t>
            </a:r>
            <a:r>
              <a:rPr lang="en-US" sz="1800" b="1" dirty="0">
                <a:effectLst/>
                <a:latin typeface="Arial" panose="020B0604020202020204" pitchFamily="34" charset="0"/>
                <a:ea typeface="Calibri" panose="020F0502020204030204" pitchFamily="34" charset="0"/>
                <a:cs typeface="Arial" panose="020B0604020202020204" pitchFamily="34" charset="0"/>
              </a:rPr>
              <a:t>illustrates the transfer learning method.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Transfer learning means that </a:t>
            </a:r>
            <a:r>
              <a:rPr lang="en-US" sz="1800" b="1" dirty="0">
                <a:effectLst/>
                <a:latin typeface="Arial" panose="020B0604020202020204" pitchFamily="34" charset="0"/>
                <a:ea typeface="Calibri" panose="020F0502020204030204" pitchFamily="34" charset="0"/>
                <a:cs typeface="Arial" panose="020B0604020202020204" pitchFamily="34" charset="0"/>
              </a:rPr>
              <a:t>we train a model for a certain task</a:t>
            </a:r>
            <a:r>
              <a:rPr lang="en-US" sz="1800" dirty="0">
                <a:effectLst/>
                <a:latin typeface="Arial" panose="020B0604020202020204" pitchFamily="34" charset="0"/>
                <a:ea typeface="Calibri" panose="020F0502020204030204" pitchFamily="34" charset="0"/>
                <a:cs typeface="Arial" panose="020B0604020202020204" pitchFamily="34" charset="0"/>
              </a:rPr>
              <a:t> </a:t>
            </a:r>
            <a:br>
              <a:rPr lang="en-US" sz="1800" dirty="0">
                <a:effectLst/>
                <a:latin typeface="Arial" panose="020B0604020202020204" pitchFamily="34" charset="0"/>
                <a:ea typeface="Calibri" panose="020F0502020204030204" pitchFamily="34" charset="0"/>
                <a:cs typeface="Arial" panose="020B0604020202020204" pitchFamily="34" charset="0"/>
              </a:rPr>
            </a:br>
            <a:r>
              <a:rPr lang="en-US" sz="1800" dirty="0">
                <a:effectLst/>
                <a:latin typeface="Arial" panose="020B0604020202020204" pitchFamily="34" charset="0"/>
                <a:ea typeface="Calibri" panose="020F0502020204030204" pitchFamily="34" charset="0"/>
                <a:cs typeface="Arial" panose="020B0604020202020204" pitchFamily="34" charset="0"/>
              </a:rPr>
              <a:t>and </a:t>
            </a:r>
            <a:r>
              <a:rPr lang="en-US" sz="1800" b="1" dirty="0">
                <a:effectLst/>
                <a:latin typeface="Arial" panose="020B0604020202020204" pitchFamily="34" charset="0"/>
                <a:ea typeface="Calibri" panose="020F0502020204030204" pitchFamily="34" charset="0"/>
                <a:cs typeface="Arial" panose="020B0604020202020204" pitchFamily="34" charset="0"/>
              </a:rPr>
              <a:t>use it for a different</a:t>
            </a:r>
            <a:r>
              <a:rPr lang="en-US" sz="1800" dirty="0">
                <a:effectLst/>
                <a:latin typeface="Arial" panose="020B0604020202020204" pitchFamily="34" charset="0"/>
                <a:ea typeface="Calibri" panose="020F0502020204030204" pitchFamily="34" charset="0"/>
                <a:cs typeface="Arial" panose="020B0604020202020204" pitchFamily="34" charset="0"/>
              </a:rPr>
              <a:t> task. </a:t>
            </a:r>
            <a:br>
              <a:rPr lang="en-US" sz="1800" dirty="0">
                <a:effectLst/>
                <a:latin typeface="Arial" panose="020B0604020202020204" pitchFamily="34" charset="0"/>
                <a:ea typeface="Calibri" panose="020F0502020204030204" pitchFamily="34" charset="0"/>
                <a:cs typeface="Arial" panose="020B0604020202020204" pitchFamily="34" charset="0"/>
              </a:rPr>
            </a:br>
            <a:r>
              <a:rPr lang="en-US" sz="1800" dirty="0">
                <a:effectLst/>
                <a:latin typeface="Arial" panose="020B0604020202020204" pitchFamily="34" charset="0"/>
                <a:ea typeface="Calibri" panose="020F0502020204030204" pitchFamily="34" charset="0"/>
                <a:cs typeface="Arial" panose="020B0604020202020204" pitchFamily="34" charset="0"/>
              </a:rPr>
              <a:t>In this case, we take the </a:t>
            </a:r>
            <a:r>
              <a:rPr lang="en-US" sz="1800" b="1" dirty="0">
                <a:effectLst/>
                <a:latin typeface="Arial" panose="020B0604020202020204" pitchFamily="34" charset="0"/>
                <a:ea typeface="Calibri" panose="020F0502020204030204" pitchFamily="34" charset="0"/>
                <a:cs typeface="Arial" panose="020B0604020202020204" pitchFamily="34" charset="0"/>
              </a:rPr>
              <a:t>semantic word embeddings</a:t>
            </a:r>
            <a:r>
              <a:rPr lang="en-US" sz="1800" dirty="0">
                <a:effectLst/>
                <a:latin typeface="Arial" panose="020B0604020202020204" pitchFamily="34" charset="0"/>
                <a:ea typeface="Calibri" panose="020F0502020204030204" pitchFamily="34" charset="0"/>
                <a:cs typeface="Arial" panose="020B0604020202020204" pitchFamily="34" charset="0"/>
              </a:rPr>
              <a:t> the transformer produces and </a:t>
            </a:r>
            <a:r>
              <a:rPr lang="en-US" sz="1800" b="1" dirty="0">
                <a:effectLst/>
                <a:latin typeface="Arial" panose="020B0604020202020204" pitchFamily="34" charset="0"/>
                <a:ea typeface="Calibri" panose="020F0502020204030204" pitchFamily="34" charset="0"/>
                <a:cs typeface="Arial" panose="020B0604020202020204" pitchFamily="34" charset="0"/>
              </a:rPr>
              <a:t>shift them to capture the style of the author</a:t>
            </a:r>
            <a:r>
              <a:rPr lang="en-US" sz="1800" dirty="0">
                <a:effectLst/>
                <a:latin typeface="Arial" panose="020B0604020202020204" pitchFamily="34" charset="0"/>
                <a:ea typeface="Calibri" panose="020F0502020204030204" pitchFamily="34" charset="0"/>
                <a:cs typeface="Arial" panose="020B0604020202020204" pitchFamily="34" charset="0"/>
              </a:rPr>
              <a:t>, </a:t>
            </a:r>
            <a:br>
              <a:rPr lang="en-US" sz="1800" dirty="0">
                <a:effectLst/>
                <a:latin typeface="Arial" panose="020B0604020202020204" pitchFamily="34" charset="0"/>
                <a:ea typeface="Calibri" panose="020F0502020204030204" pitchFamily="34" charset="0"/>
                <a:cs typeface="Arial" panose="020B0604020202020204" pitchFamily="34" charset="0"/>
              </a:rPr>
            </a:br>
            <a:r>
              <a:rPr lang="en-US" sz="1800" dirty="0">
                <a:effectLst/>
                <a:latin typeface="Arial" panose="020B0604020202020204" pitchFamily="34" charset="0"/>
                <a:ea typeface="Calibri" panose="020F0502020204030204" pitchFamily="34" charset="0"/>
                <a:cs typeface="Arial" panose="020B0604020202020204" pitchFamily="34" charset="0"/>
              </a:rPr>
              <a:t>to create an authorship attribution.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17</a:t>
            </a:fld>
            <a:endParaRPr lang="he-IL"/>
          </a:p>
        </p:txBody>
      </p:sp>
    </p:spTree>
    <p:extLst>
      <p:ext uri="{BB962C8B-B14F-4D97-AF65-F5344CB8AC3E}">
        <p14:creationId xmlns:p14="http://schemas.microsoft.com/office/powerpoint/2010/main" val="1131357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Now we have reached the </a:t>
            </a:r>
            <a:r>
              <a:rPr lang="en-US" sz="1800" b="1" dirty="0">
                <a:effectLst/>
                <a:latin typeface="Arial" panose="020B0604020202020204" pitchFamily="34" charset="0"/>
                <a:ea typeface="Calibri" panose="020F0502020204030204" pitchFamily="34" charset="0"/>
                <a:cs typeface="Arial" panose="020B0604020202020204" pitchFamily="34" charset="0"/>
              </a:rPr>
              <a:t>third and last phase</a:t>
            </a:r>
            <a:r>
              <a:rPr lang="en-US" sz="1800" dirty="0">
                <a:effectLst/>
                <a:latin typeface="Arial" panose="020B0604020202020204" pitchFamily="34" charset="0"/>
                <a:ea typeface="Calibri" panose="020F0502020204030204" pitchFamily="34" charset="0"/>
                <a:cs typeface="Arial" panose="020B0604020202020204" pitchFamily="34" charset="0"/>
              </a:rPr>
              <a:t> of the PART architecture: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We </a:t>
            </a:r>
            <a:r>
              <a:rPr lang="en-US" sz="1800" b="1" dirty="0">
                <a:effectLst/>
                <a:latin typeface="Arial" panose="020B0604020202020204" pitchFamily="34" charset="0"/>
                <a:ea typeface="Calibri" panose="020F0502020204030204" pitchFamily="34" charset="0"/>
                <a:cs typeface="Arial" panose="020B0604020202020204" pitchFamily="34" charset="0"/>
              </a:rPr>
              <a:t>pass the semantic word embeddings through a </a:t>
            </a:r>
            <a:r>
              <a:rPr lang="en-US" sz="1800" b="1" dirty="0" err="1">
                <a:effectLst/>
                <a:latin typeface="Arial" panose="020B0604020202020204" pitchFamily="34" charset="0"/>
                <a:ea typeface="Calibri" panose="020F0502020204030204" pitchFamily="34" charset="0"/>
                <a:cs typeface="Arial" panose="020B0604020202020204" pitchFamily="34" charset="0"/>
              </a:rPr>
              <a:t>BiLSTM</a:t>
            </a:r>
            <a:r>
              <a:rPr lang="en-US" sz="1800" b="1" dirty="0">
                <a:effectLst/>
                <a:latin typeface="Arial" panose="020B0604020202020204" pitchFamily="34" charset="0"/>
                <a:ea typeface="Calibri" panose="020F0502020204030204" pitchFamily="34" charset="0"/>
                <a:cs typeface="Arial" panose="020B0604020202020204" pitchFamily="34" charset="0"/>
              </a:rPr>
              <a:t> network</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err="1">
                <a:effectLst/>
                <a:latin typeface="Arial" panose="020B0604020202020204" pitchFamily="34" charset="0"/>
                <a:ea typeface="Calibri" panose="020F0502020204030204" pitchFamily="34" charset="0"/>
                <a:cs typeface="Arial" panose="020B0604020202020204" pitchFamily="34" charset="0"/>
              </a:rPr>
              <a:t>BiLSTM</a:t>
            </a:r>
            <a:r>
              <a:rPr lang="en-US" sz="1800" dirty="0">
                <a:effectLst/>
                <a:latin typeface="Arial" panose="020B0604020202020204" pitchFamily="34" charset="0"/>
                <a:ea typeface="Calibri" panose="020F0502020204030204" pitchFamily="34" charset="0"/>
                <a:cs typeface="Arial" panose="020B0604020202020204" pitchFamily="34" charset="0"/>
              </a:rPr>
              <a:t> network is </a:t>
            </a:r>
            <a:r>
              <a:rPr lang="en-US" sz="1800" b="1" dirty="0">
                <a:effectLst/>
                <a:latin typeface="Arial" panose="020B0604020202020204" pitchFamily="34" charset="0"/>
                <a:ea typeface="Calibri" panose="020F0502020204030204" pitchFamily="34" charset="0"/>
                <a:cs typeface="Arial" panose="020B0604020202020204" pitchFamily="34" charset="0"/>
              </a:rPr>
              <a:t>commonly</a:t>
            </a:r>
            <a:r>
              <a:rPr lang="en-US" sz="1800" dirty="0">
                <a:effectLst/>
                <a:latin typeface="Arial" panose="020B0604020202020204" pitchFamily="34" charset="0"/>
                <a:ea typeface="Calibri" panose="020F0502020204030204" pitchFamily="34" charset="0"/>
                <a:cs typeface="Arial" panose="020B0604020202020204" pitchFamily="34" charset="0"/>
              </a:rPr>
              <a:t> used for </a:t>
            </a:r>
            <a:r>
              <a:rPr lang="en-US" sz="1800" b="1" dirty="0">
                <a:effectLst/>
                <a:latin typeface="Arial" panose="020B0604020202020204" pitchFamily="34" charset="0"/>
                <a:ea typeface="Calibri" panose="020F0502020204030204" pitchFamily="34" charset="0"/>
                <a:cs typeface="Arial" panose="020B0604020202020204" pitchFamily="34" charset="0"/>
              </a:rPr>
              <a:t>obtaining text meaning</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word embedding passes through the </a:t>
            </a:r>
            <a:r>
              <a:rPr lang="en-US" sz="1800" dirty="0" err="1">
                <a:effectLst/>
                <a:latin typeface="Arial" panose="020B0604020202020204" pitchFamily="34" charset="0"/>
                <a:ea typeface="Calibri" panose="020F0502020204030204" pitchFamily="34" charset="0"/>
                <a:cs typeface="Arial" panose="020B0604020202020204" pitchFamily="34" charset="0"/>
              </a:rPr>
              <a:t>BiLSTM</a:t>
            </a:r>
            <a:r>
              <a:rPr lang="en-US" sz="1800" dirty="0">
                <a:effectLst/>
                <a:latin typeface="Arial" panose="020B0604020202020204" pitchFamily="34" charset="0"/>
                <a:ea typeface="Calibri" panose="020F0502020204030204" pitchFamily="34" charset="0"/>
                <a:cs typeface="Arial" panose="020B0604020202020204" pitchFamily="34" charset="0"/>
              </a:rPr>
              <a:t> – through the </a:t>
            </a:r>
            <a:r>
              <a:rPr lang="en-US" sz="1800" b="1" dirty="0">
                <a:effectLst/>
                <a:latin typeface="Arial" panose="020B0604020202020204" pitchFamily="34" charset="0"/>
                <a:ea typeface="Calibri" panose="020F0502020204030204" pitchFamily="34" charset="0"/>
                <a:cs typeface="Arial" panose="020B0604020202020204" pitchFamily="34" charset="0"/>
              </a:rPr>
              <a:t>forward pass and through the backward pass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And the result of that process is a </a:t>
            </a:r>
            <a:r>
              <a:rPr lang="en-US" sz="1800" b="1" dirty="0">
                <a:effectLst/>
                <a:latin typeface="Arial" panose="020B0604020202020204" pitchFamily="34" charset="0"/>
                <a:ea typeface="Calibri" panose="020F0502020204030204" pitchFamily="34" charset="0"/>
                <a:cs typeface="Arial" panose="020B0604020202020204" pitchFamily="34" charset="0"/>
              </a:rPr>
              <a:t>K sized vector</a:t>
            </a:r>
            <a:r>
              <a:rPr lang="en-US" sz="1800" dirty="0">
                <a:effectLst/>
                <a:latin typeface="Arial" panose="020B0604020202020204" pitchFamily="34" charset="0"/>
                <a:ea typeface="Calibri" panose="020F0502020204030204" pitchFamily="34" charset="0"/>
                <a:cs typeface="Arial" panose="020B0604020202020204" pitchFamily="34" charset="0"/>
              </a:rPr>
              <a:t>, which is our final </a:t>
            </a:r>
            <a:r>
              <a:rPr lang="en-US" sz="1800" b="1" dirty="0">
                <a:effectLst/>
                <a:latin typeface="Arial" panose="020B0604020202020204" pitchFamily="34" charset="0"/>
                <a:ea typeface="Calibri" panose="020F0502020204030204" pitchFamily="34" charset="0"/>
                <a:cs typeface="Arial" panose="020B0604020202020204" pitchFamily="34" charset="0"/>
              </a:rPr>
              <a:t>AUTHORSHIP EMBEDDING</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18</a:t>
            </a:fld>
            <a:endParaRPr lang="he-IL"/>
          </a:p>
        </p:txBody>
      </p:sp>
    </p:spTree>
    <p:extLst>
      <p:ext uri="{BB962C8B-B14F-4D97-AF65-F5344CB8AC3E}">
        <p14:creationId xmlns:p14="http://schemas.microsoft.com/office/powerpoint/2010/main" val="2848262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model will </a:t>
            </a:r>
            <a:r>
              <a:rPr lang="en-US" sz="1800" b="1" dirty="0">
                <a:effectLst/>
                <a:latin typeface="Arial" panose="020B0604020202020204" pitchFamily="34" charset="0"/>
                <a:ea typeface="Calibri" panose="020F0502020204030204" pitchFamily="34" charset="0"/>
                <a:cs typeface="Arial" panose="020B0604020202020204" pitchFamily="34" charset="0"/>
              </a:rPr>
              <a:t>train on datasets that include works of different authors</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For </a:t>
            </a:r>
            <a:r>
              <a:rPr lang="en-US" sz="1800" b="1" dirty="0">
                <a:effectLst/>
                <a:latin typeface="Arial" panose="020B0604020202020204" pitchFamily="34" charset="0"/>
                <a:ea typeface="Calibri" panose="020F0502020204030204" pitchFamily="34" charset="0"/>
                <a:cs typeface="Arial" panose="020B0604020202020204" pitchFamily="34" charset="0"/>
              </a:rPr>
              <a:t>our purposes</a:t>
            </a:r>
            <a:r>
              <a:rPr lang="en-US" sz="1800" dirty="0">
                <a:effectLst/>
                <a:latin typeface="Arial" panose="020B0604020202020204" pitchFamily="34" charset="0"/>
                <a:ea typeface="Calibri" panose="020F0502020204030204" pitchFamily="34" charset="0"/>
                <a:cs typeface="Arial" panose="020B0604020202020204" pitchFamily="34" charset="0"/>
              </a:rPr>
              <a:t>, it will have documents </a:t>
            </a:r>
            <a:r>
              <a:rPr lang="en-US" sz="1800" b="1" dirty="0">
                <a:effectLst/>
                <a:latin typeface="Arial" panose="020B0604020202020204" pitchFamily="34" charset="0"/>
                <a:ea typeface="Calibri" panose="020F0502020204030204" pitchFamily="34" charset="0"/>
                <a:cs typeface="Arial" panose="020B0604020202020204" pitchFamily="34" charset="0"/>
              </a:rPr>
              <a:t>written by W. Shakespeare and by other authors</a:t>
            </a:r>
            <a:r>
              <a:rPr lang="en-US" sz="1800" dirty="0">
                <a:effectLst/>
                <a:latin typeface="Arial" panose="020B0604020202020204" pitchFamily="34" charset="0"/>
                <a:ea typeface="Calibri" panose="020F0502020204030204" pitchFamily="34" charset="0"/>
                <a:cs typeface="Arial" panose="020B0604020202020204" pitchFamily="34" charset="0"/>
              </a:rPr>
              <a:t> as well as texts of “imposters” which are suspected to have been written by Shakespeare but signed by other names.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19</a:t>
            </a:fld>
            <a:endParaRPr lang="he-IL"/>
          </a:p>
        </p:txBody>
      </p:sp>
    </p:spTree>
    <p:extLst>
      <p:ext uri="{BB962C8B-B14F-4D97-AF65-F5344CB8AC3E}">
        <p14:creationId xmlns:p14="http://schemas.microsoft.com/office/powerpoint/2010/main" val="266499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First, we are going to </a:t>
            </a:r>
            <a:r>
              <a:rPr lang="en-US" sz="1800" b="1" dirty="0">
                <a:effectLst/>
                <a:latin typeface="Arial" panose="020B0604020202020204" pitchFamily="34" charset="0"/>
                <a:ea typeface="Calibri" panose="020F0502020204030204" pitchFamily="34" charset="0"/>
                <a:cs typeface="Arial" panose="020B0604020202020204" pitchFamily="34" charset="0"/>
              </a:rPr>
              <a:t>define the problem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b="1" dirty="0">
                <a:effectLst/>
                <a:latin typeface="Arial" panose="020B0604020202020204" pitchFamily="34" charset="0"/>
                <a:ea typeface="Calibri" panose="020F0502020204030204" pitchFamily="34" charset="0"/>
                <a:cs typeface="Arial" panose="020B0604020202020204" pitchFamily="34" charset="0"/>
              </a:rPr>
              <a:t>the model aims to solve</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After that, we will present the </a:t>
            </a:r>
            <a:r>
              <a:rPr lang="en-US" sz="1800" b="1" dirty="0">
                <a:effectLst/>
                <a:latin typeface="Arial" panose="020B0604020202020204" pitchFamily="34" charset="0"/>
                <a:ea typeface="Calibri" panose="020F0502020204030204" pitchFamily="34" charset="0"/>
                <a:cs typeface="Arial" panose="020B0604020202020204" pitchFamily="34" charset="0"/>
              </a:rPr>
              <a:t>architecture</a:t>
            </a:r>
            <a:r>
              <a:rPr lang="en-US" sz="1800" dirty="0">
                <a:effectLst/>
                <a:latin typeface="Arial" panose="020B0604020202020204" pitchFamily="34" charset="0"/>
                <a:ea typeface="Calibri" panose="020F0502020204030204" pitchFamily="34" charset="0"/>
                <a:cs typeface="Arial" panose="020B0604020202020204" pitchFamily="34" charset="0"/>
              </a:rPr>
              <a:t> of the model.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Then we will discuss the Graphic User Interface that will be use for testing the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We will display a UML use-case diagram for the interface, the interface itself, and the functionality tests table.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2</a:t>
            </a:fld>
            <a:endParaRPr lang="he-IL"/>
          </a:p>
        </p:txBody>
      </p:sp>
    </p:spTree>
    <p:extLst>
      <p:ext uri="{BB962C8B-B14F-4D97-AF65-F5344CB8AC3E}">
        <p14:creationId xmlns:p14="http://schemas.microsoft.com/office/powerpoint/2010/main" val="3546795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documents are </a:t>
            </a:r>
            <a:r>
              <a:rPr lang="en-US" sz="1800" b="1" dirty="0">
                <a:effectLst/>
                <a:latin typeface="Arial" panose="020B0604020202020204" pitchFamily="34" charset="0"/>
                <a:ea typeface="Calibri" panose="020F0502020204030204" pitchFamily="34" charset="0"/>
                <a:cs typeface="Arial" panose="020B0604020202020204" pitchFamily="34" charset="0"/>
              </a:rPr>
              <a:t>chosen randomly</a:t>
            </a:r>
            <a:r>
              <a:rPr lang="en-US" sz="1800" dirty="0">
                <a:effectLst/>
                <a:latin typeface="Arial" panose="020B0604020202020204" pitchFamily="34" charset="0"/>
                <a:ea typeface="Calibri" panose="020F0502020204030204" pitchFamily="34" charset="0"/>
                <a:cs typeface="Arial" panose="020B0604020202020204" pitchFamily="34" charset="0"/>
              </a:rPr>
              <a:t> and </a:t>
            </a:r>
            <a:r>
              <a:rPr lang="en-US" sz="1800" b="1" dirty="0">
                <a:effectLst/>
                <a:latin typeface="Arial" panose="020B0604020202020204" pitchFamily="34" charset="0"/>
                <a:ea typeface="Calibri" panose="020F0502020204030204" pitchFamily="34" charset="0"/>
                <a:cs typeface="Arial" panose="020B0604020202020204" pitchFamily="34" charset="0"/>
              </a:rPr>
              <a:t>divided to training and testing sets</a:t>
            </a:r>
            <a:r>
              <a:rPr lang="en-US" sz="1800" dirty="0">
                <a:effectLst/>
                <a:latin typeface="Arial" panose="020B0604020202020204" pitchFamily="34" charset="0"/>
                <a:ea typeface="Calibri" panose="020F0502020204030204" pitchFamily="34" charset="0"/>
                <a:cs typeface="Arial" panose="020B0604020202020204" pitchFamily="34" charset="0"/>
              </a:rPr>
              <a:t>, in a ratio of: 90 precents for training and 10 for testing.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model is </a:t>
            </a:r>
            <a:r>
              <a:rPr lang="en-US" sz="1800" b="1" dirty="0">
                <a:effectLst/>
                <a:latin typeface="Arial" panose="020B0604020202020204" pitchFamily="34" charset="0"/>
                <a:ea typeface="Calibri" panose="020F0502020204030204" pitchFamily="34" charset="0"/>
                <a:cs typeface="Arial" panose="020B0604020202020204" pitchFamily="34" charset="0"/>
              </a:rPr>
              <a:t>trained on the training set </a:t>
            </a:r>
            <a:r>
              <a:rPr lang="en-US" sz="1800" dirty="0">
                <a:effectLst/>
                <a:latin typeface="Arial" panose="020B0604020202020204" pitchFamily="34" charset="0"/>
                <a:ea typeface="Calibri" panose="020F0502020204030204" pitchFamily="34" charset="0"/>
                <a:cs typeface="Arial" panose="020B0604020202020204" pitchFamily="34" charset="0"/>
              </a:rPr>
              <a:t>and </a:t>
            </a:r>
            <a:r>
              <a:rPr lang="en-US" sz="1800" b="1" dirty="0">
                <a:effectLst/>
                <a:latin typeface="Arial" panose="020B0604020202020204" pitchFamily="34" charset="0"/>
                <a:ea typeface="Calibri" panose="020F0502020204030204" pitchFamily="34" charset="0"/>
                <a:cs typeface="Arial" panose="020B0604020202020204" pitchFamily="34" charset="0"/>
              </a:rPr>
              <a:t>predicts</a:t>
            </a:r>
            <a:r>
              <a:rPr lang="en-US" sz="1800" dirty="0">
                <a:effectLst/>
                <a:latin typeface="Arial" panose="020B0604020202020204" pitchFamily="34" charset="0"/>
                <a:ea typeface="Calibri" panose="020F0502020204030204" pitchFamily="34" charset="0"/>
                <a:cs typeface="Arial" panose="020B0604020202020204" pitchFamily="34" charset="0"/>
              </a:rPr>
              <a:t> authorship embeddings for the </a:t>
            </a:r>
            <a:r>
              <a:rPr lang="en-US" sz="1800" b="1" dirty="0">
                <a:effectLst/>
                <a:latin typeface="Arial" panose="020B0604020202020204" pitchFamily="34" charset="0"/>
                <a:ea typeface="Calibri" panose="020F0502020204030204" pitchFamily="34" charset="0"/>
                <a:cs typeface="Arial" panose="020B0604020202020204" pitchFamily="34" charset="0"/>
              </a:rPr>
              <a:t>testing set.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This process was done </a:t>
            </a:r>
            <a:r>
              <a:rPr lang="en-US" sz="1800" b="1" dirty="0">
                <a:effectLst/>
                <a:latin typeface="Arial" panose="020B0604020202020204" pitchFamily="34" charset="0"/>
                <a:ea typeface="Calibri" panose="020F0502020204030204" pitchFamily="34" charset="0"/>
                <a:cs typeface="Arial" panose="020B0604020202020204" pitchFamily="34" charset="0"/>
              </a:rPr>
              <a:t>3 times</a:t>
            </a:r>
            <a:r>
              <a:rPr lang="en-US" sz="1800" dirty="0">
                <a:effectLst/>
                <a:latin typeface="Arial" panose="020B0604020202020204" pitchFamily="34" charset="0"/>
                <a:ea typeface="Calibri" panose="020F0502020204030204" pitchFamily="34" charset="0"/>
                <a:cs typeface="Arial" panose="020B0604020202020204" pitchFamily="34" charset="0"/>
              </a:rPr>
              <a:t>, each time choosing random documents of the dataset for testing and training.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After all that, the results of the </a:t>
            </a:r>
            <a:r>
              <a:rPr lang="en-US" sz="1800" b="1" dirty="0">
                <a:effectLst/>
                <a:latin typeface="Arial" panose="020B0604020202020204" pitchFamily="34" charset="0"/>
                <a:ea typeface="Calibri" panose="020F0502020204030204" pitchFamily="34" charset="0"/>
                <a:cs typeface="Arial" panose="020B0604020202020204" pitchFamily="34" charset="0"/>
              </a:rPr>
              <a:t>testing rounds</a:t>
            </a:r>
            <a:r>
              <a:rPr lang="en-US" sz="1800" dirty="0">
                <a:effectLst/>
                <a:latin typeface="Arial" panose="020B0604020202020204" pitchFamily="34" charset="0"/>
                <a:ea typeface="Calibri" panose="020F0502020204030204" pitchFamily="34" charset="0"/>
                <a:cs typeface="Arial" panose="020B0604020202020204" pitchFamily="34" charset="0"/>
              </a:rPr>
              <a:t> are compared and </a:t>
            </a:r>
            <a:r>
              <a:rPr lang="en-US" sz="1800" b="1" dirty="0">
                <a:effectLst/>
                <a:latin typeface="Arial" panose="020B0604020202020204" pitchFamily="34" charset="0"/>
                <a:ea typeface="Calibri" panose="020F0502020204030204" pitchFamily="34" charset="0"/>
                <a:cs typeface="Arial" panose="020B0604020202020204" pitchFamily="34" charset="0"/>
              </a:rPr>
              <a:t>analyzed</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20</a:t>
            </a:fld>
            <a:endParaRPr lang="he-IL"/>
          </a:p>
        </p:txBody>
      </p:sp>
    </p:spTree>
    <p:extLst>
      <p:ext uri="{BB962C8B-B14F-4D97-AF65-F5344CB8AC3E}">
        <p14:creationId xmlns:p14="http://schemas.microsoft.com/office/powerpoint/2010/main" val="507931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In this project we used </a:t>
            </a:r>
            <a:r>
              <a:rPr lang="en-US" b="1" dirty="0" err="1"/>
              <a:t>RoBERTa</a:t>
            </a:r>
            <a:r>
              <a:rPr lang="en-US" b="1" dirty="0"/>
              <a:t> large </a:t>
            </a:r>
            <a:r>
              <a:rPr lang="en-US" dirty="0"/>
              <a:t>as the transformer model in the architecture. We have consulted with the original writers and found this model produces better representations than other BERT </a:t>
            </a:r>
            <a:r>
              <a:rPr lang="en-US" b="1" dirty="0"/>
              <a:t>encoder transformer </a:t>
            </a:r>
            <a:r>
              <a:rPr lang="en-US" dirty="0"/>
              <a:t>models.</a:t>
            </a:r>
          </a:p>
          <a:p>
            <a:pPr algn="l" rtl="0"/>
            <a:endParaRPr lang="en-US" dirty="0"/>
          </a:p>
          <a:p>
            <a:pPr algn="l" rtl="0"/>
            <a:r>
              <a:rPr lang="en-US" dirty="0"/>
              <a:t>We used the </a:t>
            </a:r>
            <a:r>
              <a:rPr lang="en-US" b="1" dirty="0"/>
              <a:t>Gutenberg corpus </a:t>
            </a:r>
            <a:r>
              <a:rPr lang="en-US" dirty="0"/>
              <a:t>of texts. The original size of the dataset is 70,000 texts, we filtered them to be </a:t>
            </a:r>
            <a:r>
              <a:rPr lang="en-US" b="1" dirty="0"/>
              <a:t>only in English</a:t>
            </a:r>
            <a:r>
              <a:rPr lang="en-US" dirty="0"/>
              <a:t>, and took only </a:t>
            </a:r>
            <a:r>
              <a:rPr lang="en-US" b="1" dirty="0"/>
              <a:t>500 of the filtered texts</a:t>
            </a:r>
            <a:r>
              <a:rPr lang="en-US" dirty="0"/>
              <a:t>.</a:t>
            </a:r>
          </a:p>
          <a:p>
            <a:pPr algn="l" rtl="0"/>
            <a:endParaRPr lang="en-US" dirty="0"/>
          </a:p>
          <a:p>
            <a:pPr algn="l" rtl="0"/>
            <a:r>
              <a:rPr lang="en-US" dirty="0"/>
              <a:t>We used </a:t>
            </a:r>
            <a:r>
              <a:rPr lang="en-US" b="1" dirty="0"/>
              <a:t>2 more datasets</a:t>
            </a:r>
            <a:r>
              <a:rPr lang="en-US" dirty="0"/>
              <a:t>, which weren’t used in the original paper:</a:t>
            </a:r>
          </a:p>
          <a:p>
            <a:pPr algn="l" rtl="0"/>
            <a:r>
              <a:rPr lang="en-US" dirty="0"/>
              <a:t>A dataset of texts signed by </a:t>
            </a:r>
            <a:r>
              <a:rPr lang="en-US" b="1" dirty="0"/>
              <a:t>Shakespeare</a:t>
            </a:r>
            <a:r>
              <a:rPr lang="en-US" dirty="0"/>
              <a:t>, which has around </a:t>
            </a:r>
            <a:r>
              <a:rPr lang="en-US" b="1" dirty="0"/>
              <a:t>50</a:t>
            </a:r>
            <a:r>
              <a:rPr lang="en-US" dirty="0"/>
              <a:t> texts.</a:t>
            </a:r>
          </a:p>
          <a:p>
            <a:pPr algn="l" rtl="0"/>
            <a:r>
              <a:rPr lang="en-US" dirty="0"/>
              <a:t>And</a:t>
            </a:r>
          </a:p>
          <a:p>
            <a:pPr algn="l" rtl="0"/>
            <a:r>
              <a:rPr lang="en-US" dirty="0"/>
              <a:t>A dataset of texts signed by other people which are suspected to have been written by Shakespeare- </a:t>
            </a:r>
            <a:r>
              <a:rPr lang="en-US" b="1" dirty="0"/>
              <a:t>imposters</a:t>
            </a:r>
            <a:r>
              <a:rPr lang="en-US" dirty="0"/>
              <a:t>, which has around </a:t>
            </a:r>
            <a:r>
              <a:rPr lang="en-US" b="1" dirty="0"/>
              <a:t>120</a:t>
            </a:r>
            <a:r>
              <a:rPr lang="en-US" dirty="0"/>
              <a:t> texts.</a:t>
            </a:r>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21</a:t>
            </a:fld>
            <a:endParaRPr lang="he-IL"/>
          </a:p>
        </p:txBody>
      </p:sp>
    </p:spTree>
    <p:extLst>
      <p:ext uri="{BB962C8B-B14F-4D97-AF65-F5344CB8AC3E}">
        <p14:creationId xmlns:p14="http://schemas.microsoft.com/office/powerpoint/2010/main" val="3968318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We also lowered significantly the batch size from 2048 to 128</a:t>
            </a:r>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22</a:t>
            </a:fld>
            <a:endParaRPr lang="he-IL"/>
          </a:p>
        </p:txBody>
      </p:sp>
    </p:spTree>
    <p:extLst>
      <p:ext uri="{BB962C8B-B14F-4D97-AF65-F5344CB8AC3E}">
        <p14:creationId xmlns:p14="http://schemas.microsoft.com/office/powerpoint/2010/main" val="1573748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The project was run on </a:t>
            </a:r>
            <a:r>
              <a:rPr lang="en-US" b="1" dirty="0"/>
              <a:t>Google </a:t>
            </a:r>
            <a:r>
              <a:rPr lang="en-US" b="1" dirty="0" err="1"/>
              <a:t>Colab</a:t>
            </a:r>
            <a:r>
              <a:rPr lang="en-US" b="1" dirty="0"/>
              <a:t> Pro</a:t>
            </a:r>
            <a:r>
              <a:rPr lang="en-US" dirty="0"/>
              <a:t>. It provided </a:t>
            </a:r>
            <a:r>
              <a:rPr lang="en-US" b="1" dirty="0"/>
              <a:t>compute units, GPUs, memory size</a:t>
            </a:r>
            <a:r>
              <a:rPr lang="en-US" dirty="0"/>
              <a:t>.</a:t>
            </a:r>
          </a:p>
          <a:p>
            <a:pPr algn="l" rtl="0"/>
            <a:r>
              <a:rPr lang="en-US" dirty="0"/>
              <a:t>The code is in Python.</a:t>
            </a:r>
          </a:p>
          <a:p>
            <a:pPr algn="l" rtl="0"/>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23</a:t>
            </a:fld>
            <a:endParaRPr lang="he-IL"/>
          </a:p>
        </p:txBody>
      </p:sp>
    </p:spTree>
    <p:extLst>
      <p:ext uri="{BB962C8B-B14F-4D97-AF65-F5344CB8AC3E}">
        <p14:creationId xmlns:p14="http://schemas.microsoft.com/office/powerpoint/2010/main" val="2075349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We will now present the </a:t>
            </a:r>
            <a:r>
              <a:rPr lang="en-US" b="1" dirty="0"/>
              <a:t>results</a:t>
            </a:r>
            <a:r>
              <a:rPr lang="en-US" dirty="0"/>
              <a:t> of the </a:t>
            </a:r>
            <a:r>
              <a:rPr lang="en-US" b="1" dirty="0"/>
              <a:t>3 testing rounds </a:t>
            </a:r>
            <a:r>
              <a:rPr lang="en-US" dirty="0"/>
              <a:t>we made.</a:t>
            </a:r>
          </a:p>
          <a:p>
            <a:pPr algn="l" rtl="0"/>
            <a:r>
              <a:rPr lang="en-US" dirty="0"/>
              <a:t>This is the first test result. </a:t>
            </a:r>
          </a:p>
          <a:p>
            <a:pPr algn="l" rtl="0"/>
            <a:r>
              <a:rPr lang="en-US" dirty="0"/>
              <a:t>In this diagram, each node is the embedding for the author’s style of a text in the testing set. This diagram represents the cosine similarity between the different embedding. Closer embedding in similarity will be close to one another, and the edges between them will be shorter, and vice versa.</a:t>
            </a:r>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24</a:t>
            </a:fld>
            <a:endParaRPr lang="he-IL"/>
          </a:p>
        </p:txBody>
      </p:sp>
    </p:spTree>
    <p:extLst>
      <p:ext uri="{BB962C8B-B14F-4D97-AF65-F5344CB8AC3E}">
        <p14:creationId xmlns:p14="http://schemas.microsoft.com/office/powerpoint/2010/main" val="2516993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In this first result, we can see the 5 texts written and signed by Shakespeare very close to one another.</a:t>
            </a:r>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25</a:t>
            </a:fld>
            <a:endParaRPr lang="he-IL"/>
          </a:p>
        </p:txBody>
      </p:sp>
    </p:spTree>
    <p:extLst>
      <p:ext uri="{BB962C8B-B14F-4D97-AF65-F5344CB8AC3E}">
        <p14:creationId xmlns:p14="http://schemas.microsoft.com/office/powerpoint/2010/main" val="893762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Around them we see another 10 to 12 embeddings. These nodes represent texts from the imposters’ dataset. </a:t>
            </a:r>
            <a:br>
              <a:rPr lang="en-US" dirty="0"/>
            </a:br>
            <a:r>
              <a:rPr lang="en-US" dirty="0"/>
              <a:t>These embedding are close to the ones by Shakespeare which would indicate a similar writing style and attributes for the writer of those texts, to Shakespeare.</a:t>
            </a:r>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26</a:t>
            </a:fld>
            <a:endParaRPr lang="he-IL"/>
          </a:p>
        </p:txBody>
      </p:sp>
    </p:spTree>
    <p:extLst>
      <p:ext uri="{BB962C8B-B14F-4D97-AF65-F5344CB8AC3E}">
        <p14:creationId xmlns:p14="http://schemas.microsoft.com/office/powerpoint/2010/main" val="968416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On the other hand, in this cluster, we see the texts from the Gutenberg corpus. They are further than the Shakespearean stylistic texts and their imposters. </a:t>
            </a:r>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27</a:t>
            </a:fld>
            <a:endParaRPr lang="he-IL"/>
          </a:p>
        </p:txBody>
      </p:sp>
    </p:spTree>
    <p:extLst>
      <p:ext uri="{BB962C8B-B14F-4D97-AF65-F5344CB8AC3E}">
        <p14:creationId xmlns:p14="http://schemas.microsoft.com/office/powerpoint/2010/main" val="1302841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Here we see the results of the second and third rounds.</a:t>
            </a:r>
          </a:p>
          <a:p>
            <a:pPr algn="l" rtl="0"/>
            <a:r>
              <a:rPr lang="en-US" dirty="0"/>
              <a:t>The situation are very similar. We can see 2 clusters. One with the Shakespearean texts in its kernel, surrounded by the imposters’ embeddings, the other with all the other texts by random authors.</a:t>
            </a:r>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28</a:t>
            </a:fld>
            <a:endParaRPr lang="he-IL"/>
          </a:p>
        </p:txBody>
      </p:sp>
    </p:spTree>
    <p:extLst>
      <p:ext uri="{BB962C8B-B14F-4D97-AF65-F5344CB8AC3E}">
        <p14:creationId xmlns:p14="http://schemas.microsoft.com/office/powerpoint/2010/main" val="2430117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a typeface="Calibri" panose="020F0502020204030204" pitchFamily="34" charset="0"/>
                <a:cs typeface="Calibri" panose="020F0502020204030204" pitchFamily="34" charset="0"/>
              </a:rPr>
              <a:t>The results are </a:t>
            </a:r>
            <a:r>
              <a:rPr lang="en-US" sz="1200" b="1" kern="100" dirty="0">
                <a:ea typeface="Calibri" panose="020F0502020204030204" pitchFamily="34" charset="0"/>
                <a:cs typeface="Calibri" panose="020F0502020204030204" pitchFamily="34" charset="0"/>
              </a:rPr>
              <a:t>consistent</a:t>
            </a:r>
            <a:r>
              <a:rPr lang="en-US" sz="1200" kern="100" dirty="0">
                <a:ea typeface="Calibri" panose="020F0502020204030204" pitchFamily="34" charset="0"/>
                <a:cs typeface="Calibri" panose="020F0502020204030204" pitchFamily="34" charset="0"/>
              </a:rPr>
              <a:t> and </a:t>
            </a:r>
            <a:r>
              <a:rPr lang="en-US" sz="1200" b="1" kern="100" dirty="0">
                <a:ea typeface="Calibri" panose="020F0502020204030204" pitchFamily="34" charset="0"/>
                <a:cs typeface="Calibri" panose="020F0502020204030204" pitchFamily="34" charset="0"/>
              </a:rPr>
              <a:t>as expected</a:t>
            </a:r>
            <a:r>
              <a:rPr lang="en-US" sz="1200" kern="100" dirty="0">
                <a:ea typeface="Calibri" panose="020F0502020204030204" pitchFamily="34" charset="0"/>
                <a:cs typeface="Calibri" panose="020F0502020204030204" pitchFamily="34" charset="0"/>
              </a:rPr>
              <a:t>, Shakespeare and the </a:t>
            </a:r>
            <a:r>
              <a:rPr lang="en-US" sz="1200" b="1" kern="100" dirty="0">
                <a:ea typeface="Calibri" panose="020F0502020204030204" pitchFamily="34" charset="0"/>
                <a:cs typeface="Calibri" panose="020F0502020204030204" pitchFamily="34" charset="0"/>
              </a:rPr>
              <a:t>suspected imposters </a:t>
            </a:r>
            <a:r>
              <a:rPr lang="en-US" sz="1200" kern="100" dirty="0">
                <a:ea typeface="Calibri" panose="020F0502020204030204" pitchFamily="34" charset="0"/>
                <a:cs typeface="Calibri" panose="020F0502020204030204" pitchFamily="34" charset="0"/>
              </a:rPr>
              <a:t>are translated by the model to embeddings which </a:t>
            </a:r>
            <a:r>
              <a:rPr lang="en-US" sz="1200" b="1" kern="100" dirty="0">
                <a:ea typeface="Calibri" panose="020F0502020204030204" pitchFamily="34" charset="0"/>
                <a:cs typeface="Calibri" panose="020F0502020204030204" pitchFamily="34" charset="0"/>
              </a:rPr>
              <a:t>are close</a:t>
            </a:r>
            <a:r>
              <a:rPr lang="en-US" sz="1200" kern="100" dirty="0">
                <a:ea typeface="Calibri" panose="020F0502020204030204" pitchFamily="34" charset="0"/>
                <a:cs typeface="Calibri" panose="020F0502020204030204" pitchFamily="34" charset="0"/>
              </a:rPr>
              <a:t>, while other texts by other authors are found in different areas.</a:t>
            </a:r>
            <a:endParaRPr lang="en-US" sz="1100" kern="100" dirty="0">
              <a:ea typeface="Calibri" panose="020F0502020204030204" pitchFamily="34" charset="0"/>
              <a:cs typeface="Calibri" panose="020F0502020204030204" pitchFamily="34" charset="0"/>
            </a:endParaRPr>
          </a:p>
          <a:p>
            <a:pPr algn="l" rtl="0"/>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29</a:t>
            </a:fld>
            <a:endParaRPr lang="he-IL"/>
          </a:p>
        </p:txBody>
      </p:sp>
    </p:spTree>
    <p:extLst>
      <p:ext uri="{BB962C8B-B14F-4D97-AF65-F5344CB8AC3E}">
        <p14:creationId xmlns:p14="http://schemas.microsoft.com/office/powerpoint/2010/main" val="3197228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So, let’s define the problem.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3</a:t>
            </a:fld>
            <a:endParaRPr lang="he-IL"/>
          </a:p>
        </p:txBody>
      </p:sp>
    </p:spTree>
    <p:extLst>
      <p:ext uri="{BB962C8B-B14F-4D97-AF65-F5344CB8AC3E}">
        <p14:creationId xmlns:p14="http://schemas.microsoft.com/office/powerpoint/2010/main" val="2805323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Another test we made was like 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we tested the model on </a:t>
            </a:r>
            <a:r>
              <a:rPr lang="en-US" sz="1200" b="1" cap="none" spc="0" dirty="0">
                <a:ln w="0"/>
                <a:solidFill>
                  <a:schemeClr val="tx1"/>
                </a:solidFill>
                <a:effectLst>
                  <a:outerShdw blurRad="38100" dist="19050" dir="2700000" algn="tl" rotWithShape="0">
                    <a:schemeClr val="dk1">
                      <a:alpha val="40000"/>
                    </a:schemeClr>
                  </a:outerShdw>
                </a:effectLst>
              </a:rPr>
              <a:t>the</a:t>
            </a:r>
            <a:r>
              <a:rPr lang="en-US" sz="1200" b="0" cap="none" spc="0" dirty="0">
                <a:ln w="0"/>
                <a:solidFill>
                  <a:schemeClr val="tx1"/>
                </a:solidFill>
                <a:effectLst>
                  <a:outerShdw blurRad="38100" dist="19050" dir="2700000" algn="tl" rotWithShape="0">
                    <a:schemeClr val="dk1">
                      <a:alpha val="40000"/>
                    </a:schemeClr>
                  </a:outerShdw>
                </a:effectLst>
              </a:rPr>
              <a:t> </a:t>
            </a:r>
            <a:r>
              <a:rPr lang="en-US" sz="1200" b="1" cap="none" spc="0" dirty="0">
                <a:ln w="0"/>
                <a:solidFill>
                  <a:schemeClr val="tx1"/>
                </a:solidFill>
                <a:effectLst>
                  <a:outerShdw blurRad="38100" dist="19050" dir="2700000" algn="tl" rotWithShape="0">
                    <a:schemeClr val="dk1">
                      <a:alpha val="40000"/>
                    </a:schemeClr>
                  </a:outerShdw>
                </a:effectLst>
              </a:rPr>
              <a:t>entirety of the Shakespearean texts' dataset</a:t>
            </a:r>
            <a:r>
              <a:rPr lang="en-US" sz="1200" b="0" cap="none" spc="0" dirty="0">
                <a:ln w="0"/>
                <a:solidFill>
                  <a:schemeClr val="tx1"/>
                </a:solidFill>
                <a:effectLst>
                  <a:outerShdw blurRad="38100" dist="19050" dir="2700000" algn="tl" rotWithShape="0">
                    <a:schemeClr val="dk1">
                      <a:alpha val="40000"/>
                    </a:schemeClr>
                  </a:outerShdw>
                </a:effectLst>
              </a:rPr>
              <a:t>.</a:t>
            </a:r>
            <a:endParaRPr lang="he-IL" sz="1200" b="0" cap="none" spc="0" dirty="0">
              <a:ln w="0"/>
              <a:solidFill>
                <a:schemeClr val="tx1"/>
              </a:solidFill>
              <a:effectLst>
                <a:outerShdw blurRad="38100" dist="19050" dir="2700000" algn="tl" rotWithShape="0">
                  <a:schemeClr val="dk1">
                    <a:alpha val="40000"/>
                  </a:schemeClr>
                </a:outerShdw>
              </a:effectLst>
            </a:endParaRPr>
          </a:p>
          <a:p>
            <a:pPr algn="l" rtl="0"/>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30</a:t>
            </a:fld>
            <a:endParaRPr lang="he-IL"/>
          </a:p>
        </p:txBody>
      </p:sp>
    </p:spTree>
    <p:extLst>
      <p:ext uri="{BB962C8B-B14F-4D97-AF65-F5344CB8AC3E}">
        <p14:creationId xmlns:p14="http://schemas.microsoft.com/office/powerpoint/2010/main" val="2243644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We can see there is a </a:t>
            </a:r>
            <a:r>
              <a:rPr lang="en-US" b="1" dirty="0"/>
              <a:t>kernel</a:t>
            </a:r>
            <a:r>
              <a:rPr lang="en-US" dirty="0"/>
              <a:t> of texts, meaning they are all close to each other in the author’s writing style. </a:t>
            </a:r>
          </a:p>
          <a:p>
            <a:pPr algn="l" rtl="0"/>
            <a:r>
              <a:rPr lang="en-US" dirty="0"/>
              <a:t>There are </a:t>
            </a:r>
            <a:r>
              <a:rPr lang="en-US" b="1" dirty="0"/>
              <a:t>3 texts </a:t>
            </a:r>
            <a:r>
              <a:rPr lang="en-US" dirty="0"/>
              <a:t>which are significantly </a:t>
            </a:r>
            <a:r>
              <a:rPr lang="en-US" b="1" dirty="0"/>
              <a:t>distanced from the group</a:t>
            </a:r>
            <a:r>
              <a:rPr lang="en-US" dirty="0"/>
              <a:t>. Those texts are </a:t>
            </a:r>
            <a:r>
              <a:rPr lang="en-US" b="1" dirty="0"/>
              <a:t>attributed to Shakespeare</a:t>
            </a:r>
            <a:r>
              <a:rPr lang="en-US" dirty="0"/>
              <a:t>, however, there is </a:t>
            </a:r>
            <a:r>
              <a:rPr lang="en-US" b="1" dirty="0"/>
              <a:t>a chance they were wrongly attributed</a:t>
            </a:r>
            <a:r>
              <a:rPr lang="en-US" dirty="0"/>
              <a:t>, and have been written by somebody else.</a:t>
            </a:r>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31</a:t>
            </a:fld>
            <a:endParaRPr lang="he-IL"/>
          </a:p>
        </p:txBody>
      </p:sp>
    </p:spTree>
    <p:extLst>
      <p:ext uri="{BB962C8B-B14F-4D97-AF65-F5344CB8AC3E}">
        <p14:creationId xmlns:p14="http://schemas.microsoft.com/office/powerpoint/2010/main" val="3159840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Now we will present a </a:t>
            </a:r>
            <a:r>
              <a:rPr lang="en-US" sz="1800" b="1" dirty="0" err="1">
                <a:effectLst/>
                <a:latin typeface="Arial" panose="020B0604020202020204" pitchFamily="34" charset="0"/>
                <a:ea typeface="Calibri" panose="020F0502020204030204" pitchFamily="34" charset="0"/>
                <a:cs typeface="Arial" panose="020B0604020202020204" pitchFamily="34" charset="0"/>
              </a:rPr>
              <a:t>UseCase</a:t>
            </a:r>
            <a:r>
              <a:rPr lang="en-US" sz="1800" b="1" dirty="0">
                <a:effectLst/>
                <a:latin typeface="Arial" panose="020B0604020202020204" pitchFamily="34" charset="0"/>
                <a:ea typeface="Calibri" panose="020F0502020204030204" pitchFamily="34" charset="0"/>
                <a:cs typeface="Arial" panose="020B0604020202020204" pitchFamily="34" charset="0"/>
              </a:rPr>
              <a:t> diagram</a:t>
            </a:r>
            <a:r>
              <a:rPr lang="en-US" sz="1800" dirty="0">
                <a:effectLst/>
                <a:latin typeface="Arial" panose="020B0604020202020204" pitchFamily="34" charset="0"/>
                <a:ea typeface="Calibri" panose="020F0502020204030204" pitchFamily="34" charset="0"/>
                <a:cs typeface="Arial" panose="020B0604020202020204" pitchFamily="34" charset="0"/>
              </a:rPr>
              <a:t> describing the system of the </a:t>
            </a:r>
            <a:r>
              <a:rPr lang="en-US" sz="1800" b="1" dirty="0">
                <a:effectLst/>
                <a:latin typeface="Arial" panose="020B0604020202020204" pitchFamily="34" charset="0"/>
                <a:ea typeface="Calibri" panose="020F0502020204030204" pitchFamily="34" charset="0"/>
                <a:cs typeface="Arial" panose="020B0604020202020204" pitchFamily="34" charset="0"/>
              </a:rPr>
              <a:t>GUI</a:t>
            </a:r>
            <a:r>
              <a:rPr lang="en-US" sz="1800" dirty="0">
                <a:effectLst/>
                <a:latin typeface="Arial" panose="020B0604020202020204" pitchFamily="34" charset="0"/>
                <a:ea typeface="Calibri" panose="020F0502020204030204" pitchFamily="34" charset="0"/>
                <a:cs typeface="Arial" panose="020B0604020202020204" pitchFamily="34" charset="0"/>
              </a:rPr>
              <a:t> that will be developed in part B of the project.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32</a:t>
            </a:fld>
            <a:endParaRPr lang="he-IL"/>
          </a:p>
        </p:txBody>
      </p:sp>
    </p:spTree>
    <p:extLst>
      <p:ext uri="{BB962C8B-B14F-4D97-AF65-F5344CB8AC3E}">
        <p14:creationId xmlns:p14="http://schemas.microsoft.com/office/powerpoint/2010/main" val="2549460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This is the UC diagram.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 </a:t>
            </a:r>
            <a:r>
              <a:rPr lang="en-US" sz="1800" b="1" dirty="0">
                <a:effectLst/>
                <a:latin typeface="Arial" panose="020B0604020202020204" pitchFamily="34" charset="0"/>
                <a:ea typeface="Calibri" panose="020F0502020204030204" pitchFamily="34" charset="0"/>
                <a:cs typeface="Arial" panose="020B0604020202020204" pitchFamily="34" charset="0"/>
              </a:rPr>
              <a:t>user</a:t>
            </a:r>
            <a:r>
              <a:rPr lang="en-US" sz="1800" dirty="0">
                <a:effectLst/>
                <a:latin typeface="Arial" panose="020B0604020202020204" pitchFamily="34" charset="0"/>
                <a:ea typeface="Calibri" panose="020F0502020204030204" pitchFamily="34" charset="0"/>
                <a:cs typeface="Arial" panose="020B0604020202020204" pitchFamily="34" charset="0"/>
              </a:rPr>
              <a:t> in the system is anyone who wants to </a:t>
            </a:r>
            <a:r>
              <a:rPr lang="en-US" sz="1800" b="1" dirty="0">
                <a:effectLst/>
                <a:latin typeface="Arial" panose="020B0604020202020204" pitchFamily="34" charset="0"/>
                <a:ea typeface="Calibri" panose="020F0502020204030204" pitchFamily="34" charset="0"/>
                <a:cs typeface="Arial" panose="020B0604020202020204" pitchFamily="34" charset="0"/>
              </a:rPr>
              <a:t>test it or produce an authorship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b="1" dirty="0">
                <a:effectLst/>
                <a:latin typeface="Arial" panose="020B0604020202020204" pitchFamily="34" charset="0"/>
                <a:ea typeface="Calibri" panose="020F0502020204030204" pitchFamily="34" charset="0"/>
                <a:cs typeface="Arial" panose="020B0604020202020204" pitchFamily="34" charset="0"/>
              </a:rPr>
              <a:t>embedding</a:t>
            </a:r>
            <a:r>
              <a:rPr lang="en-US" sz="1800" dirty="0">
                <a:effectLst/>
                <a:latin typeface="Arial" panose="020B0604020202020204" pitchFamily="34" charset="0"/>
                <a:ea typeface="Calibri" panose="020F0502020204030204" pitchFamily="34" charset="0"/>
                <a:cs typeface="Arial" panose="020B0604020202020204" pitchFamily="34" charset="0"/>
              </a:rPr>
              <a:t> for a text.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user </a:t>
            </a:r>
            <a:r>
              <a:rPr lang="en-US" sz="1800" b="1" dirty="0">
                <a:effectLst/>
                <a:latin typeface="Arial" panose="020B0604020202020204" pitchFamily="34" charset="0"/>
                <a:ea typeface="Calibri" panose="020F0502020204030204" pitchFamily="34" charset="0"/>
                <a:cs typeface="Arial" panose="020B0604020202020204" pitchFamily="34" charset="0"/>
              </a:rPr>
              <a:t>can produce an </a:t>
            </a:r>
            <a:r>
              <a:rPr lang="en-US" sz="1800" dirty="0">
                <a:effectLst/>
                <a:latin typeface="Arial" panose="020B0604020202020204" pitchFamily="34" charset="0"/>
                <a:ea typeface="Calibri" panose="020F0502020204030204" pitchFamily="34" charset="0"/>
                <a:cs typeface="Arial" panose="020B0604020202020204" pitchFamily="34" charset="0"/>
              </a:rPr>
              <a:t>embedding for a document to his </a:t>
            </a:r>
            <a:r>
              <a:rPr lang="en-US" sz="1800" b="1" dirty="0">
                <a:effectLst/>
                <a:latin typeface="Arial" panose="020B0604020202020204" pitchFamily="34" charset="0"/>
                <a:ea typeface="Calibri" panose="020F0502020204030204" pitchFamily="34" charset="0"/>
                <a:cs typeface="Arial" panose="020B0604020202020204" pitchFamily="34" charset="0"/>
              </a:rPr>
              <a:t>choosing</a:t>
            </a:r>
            <a:r>
              <a:rPr lang="en-US" sz="1800" dirty="0">
                <a:effectLst/>
                <a:latin typeface="Arial" panose="020B0604020202020204" pitchFamily="34" charset="0"/>
                <a:ea typeface="Calibri" panose="020F0502020204030204" pitchFamily="34" charset="0"/>
                <a:cs typeface="Arial" panose="020B0604020202020204" pitchFamily="34" charset="0"/>
              </a:rPr>
              <a:t>, after the </a:t>
            </a:r>
            <a:r>
              <a:rPr lang="en-US" sz="1800" b="1" dirty="0">
                <a:effectLst/>
                <a:latin typeface="Arial" panose="020B0604020202020204" pitchFamily="34" charset="0"/>
                <a:ea typeface="Calibri" panose="020F0502020204030204" pitchFamily="34" charset="0"/>
                <a:cs typeface="Arial" panose="020B0604020202020204" pitchFamily="34" charset="0"/>
              </a:rPr>
              <a:t>model is trained</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33</a:t>
            </a:fld>
            <a:endParaRPr lang="he-IL"/>
          </a:p>
        </p:txBody>
      </p:sp>
    </p:spTree>
    <p:extLst>
      <p:ext uri="{BB962C8B-B14F-4D97-AF65-F5344CB8AC3E}">
        <p14:creationId xmlns:p14="http://schemas.microsoft.com/office/powerpoint/2010/main" val="2670320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We’ll continue to the </a:t>
            </a:r>
            <a:r>
              <a:rPr lang="en-US" sz="1800" b="1" dirty="0">
                <a:effectLst/>
                <a:latin typeface="Arial" panose="020B0604020202020204" pitchFamily="34" charset="0"/>
                <a:ea typeface="Calibri" panose="020F0502020204030204" pitchFamily="34" charset="0"/>
                <a:cs typeface="Arial" panose="020B0604020202020204" pitchFamily="34" charset="0"/>
              </a:rPr>
              <a:t>GUI</a:t>
            </a:r>
            <a:r>
              <a:rPr lang="en-US" sz="1800" dirty="0">
                <a:effectLst/>
                <a:latin typeface="Arial" panose="020B0604020202020204" pitchFamily="34" charset="0"/>
                <a:ea typeface="Calibri" panose="020F0502020204030204" pitchFamily="34" charset="0"/>
                <a:cs typeface="Arial" panose="020B0604020202020204" pitchFamily="34" charset="0"/>
              </a:rPr>
              <a:t> presentation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34</a:t>
            </a:fld>
            <a:endParaRPr lang="he-IL"/>
          </a:p>
        </p:txBody>
      </p:sp>
    </p:spTree>
    <p:extLst>
      <p:ext uri="{BB962C8B-B14F-4D97-AF65-F5344CB8AC3E}">
        <p14:creationId xmlns:p14="http://schemas.microsoft.com/office/powerpoint/2010/main" val="3738386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35</a:t>
            </a:fld>
            <a:endParaRPr lang="he-IL"/>
          </a:p>
        </p:txBody>
      </p:sp>
    </p:spTree>
    <p:extLst>
      <p:ext uri="{BB962C8B-B14F-4D97-AF65-F5344CB8AC3E}">
        <p14:creationId xmlns:p14="http://schemas.microsoft.com/office/powerpoint/2010/main" val="54466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This are the </a:t>
            </a:r>
            <a:r>
              <a:rPr lang="en-US" sz="1800" b="1" dirty="0">
                <a:effectLst/>
                <a:latin typeface="Arial" panose="020B0604020202020204" pitchFamily="34" charset="0"/>
                <a:ea typeface="Calibri" panose="020F0502020204030204" pitchFamily="34" charset="0"/>
                <a:cs typeface="Arial" panose="020B0604020202020204" pitchFamily="34" charset="0"/>
              </a:rPr>
              <a:t>functionality tests</a:t>
            </a:r>
            <a:r>
              <a:rPr lang="en-US" sz="1800" dirty="0">
                <a:effectLst/>
                <a:latin typeface="Arial" panose="020B0604020202020204" pitchFamily="34" charset="0"/>
                <a:ea typeface="Calibri" panose="020F0502020204030204" pitchFamily="34" charset="0"/>
                <a:cs typeface="Arial" panose="020B0604020202020204" pitchFamily="34" charset="0"/>
              </a:rPr>
              <a:t> the GUI system will need to pass, each one with it’s expected result.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36</a:t>
            </a:fld>
            <a:endParaRPr lang="he-IL"/>
          </a:p>
        </p:txBody>
      </p:sp>
    </p:spTree>
    <p:extLst>
      <p:ext uri="{BB962C8B-B14F-4D97-AF65-F5344CB8AC3E}">
        <p14:creationId xmlns:p14="http://schemas.microsoft.com/office/powerpoint/2010/main" val="3562931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The </a:t>
            </a:r>
            <a:r>
              <a:rPr lang="en-US" sz="12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goals</a:t>
            </a:r>
            <a:r>
              <a:rPr lang="en-US" sz="12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of the project were </a:t>
            </a:r>
            <a:r>
              <a:rPr lang="en-US" sz="12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achieved partly. </a:t>
            </a:r>
          </a:p>
          <a:p>
            <a:pPr marL="0" indent="0" algn="l" rtl="0">
              <a:buNone/>
            </a:pPr>
            <a:r>
              <a:rPr lang="en-US" sz="12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We were able to </a:t>
            </a:r>
            <a:r>
              <a:rPr lang="en-US" sz="12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implement the discussed architecture</a:t>
            </a:r>
            <a:r>
              <a:rPr lang="en-US" sz="12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a:t>
            </a:r>
          </a:p>
          <a:p>
            <a:pPr marL="0" indent="0" algn="l" rtl="0">
              <a:buNone/>
            </a:pPr>
            <a:r>
              <a:rPr lang="en-US" sz="12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The </a:t>
            </a:r>
            <a:r>
              <a:rPr lang="en-US" sz="12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training</a:t>
            </a:r>
            <a:r>
              <a:rPr lang="en-US" sz="12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itself had to be </a:t>
            </a:r>
            <a:r>
              <a:rPr lang="en-US" sz="12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under limitations</a:t>
            </a:r>
            <a:r>
              <a:rPr lang="en-US" sz="12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due to shortcomings in the </a:t>
            </a:r>
            <a:r>
              <a:rPr lang="en-US" sz="12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resources</a:t>
            </a:r>
            <a:r>
              <a:rPr lang="en-US" sz="12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we had. </a:t>
            </a:r>
          </a:p>
          <a:p>
            <a:pPr marL="0" indent="0" algn="l" rtl="0">
              <a:buNone/>
            </a:pPr>
            <a:r>
              <a:rPr lang="en-US" sz="12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We achieved results, but the </a:t>
            </a:r>
            <a:r>
              <a:rPr lang="en-US" sz="12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results could be better</a:t>
            </a:r>
            <a:r>
              <a:rPr lang="en-US" sz="12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given better environmental conditions, including better hardware, more time etc.</a:t>
            </a:r>
          </a:p>
          <a:p>
            <a:pPr marL="0" indent="0" algn="l" rtl="0">
              <a:buNone/>
            </a:pPr>
            <a:r>
              <a:rPr lang="en-US" sz="12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Using the original paper’s hyperparameters or other more sophisticated transformer models could also affect the results of the experiments for the better .</a:t>
            </a:r>
          </a:p>
          <a:p>
            <a:pPr marL="0" indent="0" algn="l" rtl="0">
              <a:buNone/>
            </a:pPr>
            <a:endParaRPr lang="he-IL" sz="1200" dirty="0">
              <a:solidFill>
                <a:schemeClr val="tx1">
                  <a:alpha val="80000"/>
                </a:schemeClr>
              </a:solidFill>
              <a:latin typeface="Calibri" panose="020F0502020204030204" pitchFamily="34" charset="0"/>
              <a:cs typeface="Calibri" panose="020F0502020204030204" pitchFamily="34" charset="0"/>
            </a:endParaRPr>
          </a:p>
          <a:p>
            <a:pPr algn="l" rtl="0"/>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37</a:t>
            </a:fld>
            <a:endParaRPr lang="he-IL"/>
          </a:p>
        </p:txBody>
      </p:sp>
    </p:spTree>
    <p:extLst>
      <p:ext uri="{BB962C8B-B14F-4D97-AF65-F5344CB8AC3E}">
        <p14:creationId xmlns:p14="http://schemas.microsoft.com/office/powerpoint/2010/main" val="1507939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2400" b="1" dirty="0"/>
              <a:t>Gathering the data </a:t>
            </a:r>
            <a:r>
              <a:rPr lang="en-US" sz="2400" dirty="0"/>
              <a:t>for the training and testing of the model: </a:t>
            </a:r>
          </a:p>
          <a:p>
            <a:pPr lvl="1" algn="l" rtl="0"/>
            <a:r>
              <a:rPr lang="en-US" dirty="0"/>
              <a:t>The downloading of it proved more difficult than expected. </a:t>
            </a:r>
          </a:p>
          <a:p>
            <a:pPr lvl="1" algn="l" rtl="0"/>
            <a:r>
              <a:rPr lang="en-US" b="1" dirty="0"/>
              <a:t>High downloading time</a:t>
            </a:r>
            <a:r>
              <a:rPr lang="en-US" dirty="0"/>
              <a:t>, mainly due to the size which we had to </a:t>
            </a:r>
            <a:r>
              <a:rPr lang="en-US" b="1" dirty="0"/>
              <a:t>downsize</a:t>
            </a:r>
            <a:r>
              <a:rPr lang="en-US" dirty="0"/>
              <a:t> it </a:t>
            </a:r>
            <a:r>
              <a:rPr lang="en-US" b="1" dirty="0"/>
              <a:t>significantly</a:t>
            </a:r>
            <a:r>
              <a:rPr lang="en-US" dirty="0"/>
              <a:t>. </a:t>
            </a:r>
          </a:p>
          <a:p>
            <a:pPr lvl="1" algn="l" rtl="0"/>
            <a:r>
              <a:rPr lang="en-US" dirty="0"/>
              <a:t>Originally, </a:t>
            </a:r>
            <a:r>
              <a:rPr lang="en-US" b="1" dirty="0"/>
              <a:t>blogs dataset </a:t>
            </a:r>
            <a:r>
              <a:rPr lang="en-US" dirty="0"/>
              <a:t>was supposed to be used as well, but was </a:t>
            </a:r>
            <a:r>
              <a:rPr lang="en-US" b="1" dirty="0"/>
              <a:t>omitted</a:t>
            </a:r>
            <a:r>
              <a:rPr lang="en-US" dirty="0"/>
              <a:t> since it was too heavy; 780 MB.</a:t>
            </a:r>
          </a:p>
          <a:p>
            <a:pPr algn="l" rtl="0"/>
            <a:r>
              <a:rPr lang="en-US" sz="2400" b="1" dirty="0"/>
              <a:t>Training and testing processes were too long</a:t>
            </a:r>
            <a:r>
              <a:rPr lang="en-US" sz="2400" dirty="0"/>
              <a:t> and cost too many of the resources Google Collab Pro provided.</a:t>
            </a:r>
          </a:p>
          <a:p>
            <a:pPr algn="l" rtl="0"/>
            <a:r>
              <a:rPr lang="en-US" sz="2400" dirty="0"/>
              <a:t>Also, developing GUI in Google </a:t>
            </a:r>
            <a:r>
              <a:rPr lang="en-US" sz="2400" dirty="0" err="1"/>
              <a:t>Colab</a:t>
            </a:r>
            <a:r>
              <a:rPr lang="en-US" sz="2400" dirty="0"/>
              <a:t> is not ideal so we needed to find a way to manipulate the data of the processes from the model to be used in a regular IDE for the GUI.</a:t>
            </a:r>
          </a:p>
          <a:p>
            <a:pPr algn="l" rtl="0"/>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39</a:t>
            </a:fld>
            <a:endParaRPr lang="he-IL"/>
          </a:p>
        </p:txBody>
      </p:sp>
    </p:spTree>
    <p:extLst>
      <p:ext uri="{BB962C8B-B14F-4D97-AF65-F5344CB8AC3E}">
        <p14:creationId xmlns:p14="http://schemas.microsoft.com/office/powerpoint/2010/main" val="1257557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Thank you for listening !</a:t>
            </a:r>
          </a:p>
          <a:p>
            <a:pPr algn="l" rtl="0"/>
            <a:r>
              <a:rPr lang="en-US" dirty="0" err="1"/>
              <a:t>Tuval</a:t>
            </a:r>
            <a:r>
              <a:rPr lang="en-US" dirty="0"/>
              <a:t> and Meitar</a:t>
            </a:r>
            <a:endParaRPr lang="he-IL" dirty="0"/>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40</a:t>
            </a:fld>
            <a:endParaRPr lang="he-IL"/>
          </a:p>
        </p:txBody>
      </p:sp>
    </p:spTree>
    <p:extLst>
      <p:ext uri="{BB962C8B-B14F-4D97-AF65-F5344CB8AC3E}">
        <p14:creationId xmlns:p14="http://schemas.microsoft.com/office/powerpoint/2010/main" val="2287389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This is a </a:t>
            </a:r>
            <a:r>
              <a:rPr lang="en-US" sz="1800" b="1" dirty="0">
                <a:effectLst/>
                <a:latin typeface="Arial" panose="020B0604020202020204" pitchFamily="34" charset="0"/>
                <a:ea typeface="Calibri" panose="020F0502020204030204" pitchFamily="34" charset="0"/>
                <a:cs typeface="Arial" panose="020B0604020202020204" pitchFamily="34" charset="0"/>
              </a:rPr>
              <a:t>general flow of the process</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There is an author.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he wrote some documents.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documents can be inserted to the PART model.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model will produce matching </a:t>
            </a:r>
            <a:r>
              <a:rPr lang="en-US" sz="1800" b="1" dirty="0">
                <a:effectLst/>
                <a:latin typeface="Arial" panose="020B0604020202020204" pitchFamily="34" charset="0"/>
                <a:ea typeface="Calibri" panose="020F0502020204030204" pitchFamily="34" charset="0"/>
                <a:cs typeface="Arial" panose="020B0604020202020204" pitchFamily="34" charset="0"/>
              </a:rPr>
              <a:t>embedding vectors for each document.</a:t>
            </a:r>
            <a:r>
              <a:rPr lang="en-US"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Those vectors are </a:t>
            </a:r>
            <a:r>
              <a:rPr lang="en-US" sz="1800" b="1" dirty="0">
                <a:effectLst/>
                <a:latin typeface="Arial" panose="020B0604020202020204" pitchFamily="34" charset="0"/>
                <a:ea typeface="Calibri" panose="020F0502020204030204" pitchFamily="34" charset="0"/>
                <a:cs typeface="Arial" panose="020B0604020202020204" pitchFamily="34" charset="0"/>
              </a:rPr>
              <a:t>named Authorship Embeddings</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When checking the similarity of 2 of the embeddings, we will get a </a:t>
            </a:r>
            <a:r>
              <a:rPr lang="en-US" sz="1800" b="1" dirty="0">
                <a:effectLst/>
                <a:latin typeface="Arial" panose="020B0604020202020204" pitchFamily="34" charset="0"/>
                <a:ea typeface="Calibri" panose="020F0502020204030204" pitchFamily="34" charset="0"/>
                <a:cs typeface="Arial" panose="020B0604020202020204" pitchFamily="34" charset="0"/>
              </a:rPr>
              <a:t>MAX</a:t>
            </a:r>
            <a:r>
              <a:rPr lang="en-US" sz="1800" dirty="0">
                <a:effectLst/>
                <a:latin typeface="Arial" panose="020B0604020202020204" pitchFamily="34" charset="0"/>
                <a:ea typeface="Calibri" panose="020F0502020204030204" pitchFamily="34" charset="0"/>
                <a:cs typeface="Arial" panose="020B0604020202020204" pitchFamily="34" charset="0"/>
              </a:rPr>
              <a:t> value.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4</a:t>
            </a:fld>
            <a:endParaRPr lang="he-IL"/>
          </a:p>
        </p:txBody>
      </p:sp>
    </p:spTree>
    <p:extLst>
      <p:ext uri="{BB962C8B-B14F-4D97-AF65-F5344CB8AC3E}">
        <p14:creationId xmlns:p14="http://schemas.microsoft.com/office/powerpoint/2010/main" val="383867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This model deals with </a:t>
            </a:r>
            <a:r>
              <a:rPr lang="en-US" sz="1800" b="1" dirty="0">
                <a:effectLst/>
                <a:latin typeface="Arial" panose="020B0604020202020204" pitchFamily="34" charset="0"/>
                <a:ea typeface="Calibri" panose="020F0502020204030204" pitchFamily="34" charset="0"/>
                <a:cs typeface="Arial" panose="020B0604020202020204" pitchFamily="34" charset="0"/>
              </a:rPr>
              <a:t>authorship attribution</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goal with the task of authorship attribution is to </a:t>
            </a:r>
            <a:r>
              <a:rPr lang="en-US" sz="1800" b="1" dirty="0">
                <a:effectLst/>
                <a:latin typeface="Arial" panose="020B0604020202020204" pitchFamily="34" charset="0"/>
                <a:ea typeface="Calibri" panose="020F0502020204030204" pitchFamily="34" charset="0"/>
                <a:cs typeface="Arial" panose="020B0604020202020204" pitchFamily="34" charset="0"/>
              </a:rPr>
              <a:t>identify an author of a document</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Like it the picture. You can see there are 3 sets of texts, written by John, Jill and Jenny.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We want to find out who wrote the red note according to previous information we learnt about the different authors.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5</a:t>
            </a:fld>
            <a:endParaRPr lang="he-IL"/>
          </a:p>
        </p:txBody>
      </p:sp>
    </p:spTree>
    <p:extLst>
      <p:ext uri="{BB962C8B-B14F-4D97-AF65-F5344CB8AC3E}">
        <p14:creationId xmlns:p14="http://schemas.microsoft.com/office/powerpoint/2010/main" val="3010635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Among </a:t>
            </a:r>
            <a:r>
              <a:rPr lang="en-US" sz="1800" b="1" dirty="0">
                <a:effectLst/>
                <a:latin typeface="Arial" panose="020B0604020202020204" pitchFamily="34" charset="0"/>
                <a:ea typeface="Calibri" panose="020F0502020204030204" pitchFamily="34" charset="0"/>
                <a:cs typeface="Arial" panose="020B0604020202020204" pitchFamily="34" charset="0"/>
              </a:rPr>
              <a:t>the fields that would profit</a:t>
            </a:r>
            <a:r>
              <a:rPr lang="en-US" sz="1800" dirty="0">
                <a:effectLst/>
                <a:latin typeface="Arial" panose="020B0604020202020204" pitchFamily="34" charset="0"/>
                <a:ea typeface="Calibri" panose="020F0502020204030204" pitchFamily="34" charset="0"/>
                <a:cs typeface="Arial" panose="020B0604020202020204" pitchFamily="34" charset="0"/>
              </a:rPr>
              <a:t> from the ability to attribute authorship we have: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Forensics and linguistics for example,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Social network analysis, identifying fake news and profiles,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u="sng" dirty="0">
                <a:effectLst/>
                <a:latin typeface="Arial" panose="020B0604020202020204" pitchFamily="34" charset="0"/>
                <a:ea typeface="Calibri" panose="020F0502020204030204" pitchFamily="34" charset="0"/>
                <a:cs typeface="Arial" panose="020B0604020202020204" pitchFamily="34" charset="0"/>
              </a:rPr>
              <a:t>Plagiarism detection </a:t>
            </a:r>
            <a:r>
              <a:rPr lang="en-US" sz="1800" dirty="0">
                <a:effectLst/>
                <a:latin typeface="Arial" panose="020B0604020202020204" pitchFamily="34" charset="0"/>
                <a:ea typeface="Calibri" panose="020F0502020204030204" pitchFamily="34" charset="0"/>
                <a:cs typeface="Arial" panose="020B0604020202020204" pitchFamily="34" charset="0"/>
              </a:rPr>
              <a:t>and more.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6</a:t>
            </a:fld>
            <a:endParaRPr lang="he-IL"/>
          </a:p>
        </p:txBody>
      </p:sp>
    </p:spTree>
    <p:extLst>
      <p:ext uri="{BB962C8B-B14F-4D97-AF65-F5344CB8AC3E}">
        <p14:creationId xmlns:p14="http://schemas.microsoft.com/office/powerpoint/2010/main" val="2674283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In this project, our goal is to be able to </a:t>
            </a:r>
            <a:r>
              <a:rPr lang="en-US" sz="1800" b="1" dirty="0">
                <a:effectLst/>
                <a:latin typeface="Arial" panose="020B0604020202020204" pitchFamily="34" charset="0"/>
                <a:ea typeface="Calibri" panose="020F0502020204030204" pitchFamily="34" charset="0"/>
                <a:cs typeface="Arial" panose="020B0604020202020204" pitchFamily="34" charset="0"/>
              </a:rPr>
              <a:t>detect plagiarism</a:t>
            </a:r>
            <a:r>
              <a:rPr lang="en-US" sz="1800" dirty="0">
                <a:effectLst/>
                <a:latin typeface="Arial" panose="020B0604020202020204" pitchFamily="34" charset="0"/>
                <a:ea typeface="Calibri" panose="020F0502020204030204" pitchFamily="34" charset="0"/>
                <a:cs typeface="Arial" panose="020B0604020202020204" pitchFamily="34" charset="0"/>
              </a:rPr>
              <a:t> done with works written by William Shakespeare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Plagiarism is when a text written by a certain author, is </a:t>
            </a:r>
            <a:r>
              <a:rPr lang="en-US" sz="1800" b="1" dirty="0">
                <a:effectLst/>
                <a:latin typeface="Arial" panose="020B0604020202020204" pitchFamily="34" charset="0"/>
                <a:ea typeface="Calibri" panose="020F0502020204030204" pitchFamily="34" charset="0"/>
                <a:cs typeface="Arial" panose="020B0604020202020204" pitchFamily="34" charset="0"/>
              </a:rPr>
              <a:t>“stolen” and signed by someone else.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What is going to happen is that the model, will recognize the writing style of Shakespeare (for example)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so when fed with a text Shakespeare wrote but </a:t>
            </a:r>
            <a:r>
              <a:rPr lang="en-US" sz="1800" b="1" dirty="0">
                <a:effectLst/>
                <a:latin typeface="Arial" panose="020B0604020202020204" pitchFamily="34" charset="0"/>
                <a:ea typeface="Calibri" panose="020F0502020204030204" pitchFamily="34" charset="0"/>
                <a:cs typeface="Arial" panose="020B0604020202020204" pitchFamily="34" charset="0"/>
              </a:rPr>
              <a:t>signed by someone else or anonymously</a:t>
            </a:r>
            <a:r>
              <a:rPr lang="en-US"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it would </a:t>
            </a:r>
            <a:r>
              <a:rPr lang="en-US" sz="1800" b="1" dirty="0">
                <a:effectLst/>
                <a:latin typeface="Arial" panose="020B0604020202020204" pitchFamily="34" charset="0"/>
                <a:ea typeface="Calibri" panose="020F0502020204030204" pitchFamily="34" charset="0"/>
                <a:cs typeface="Arial" panose="020B0604020202020204" pitchFamily="34" charset="0"/>
              </a:rPr>
              <a:t>potentially</a:t>
            </a:r>
            <a:r>
              <a:rPr lang="en-US" sz="1800" dirty="0">
                <a:effectLst/>
                <a:latin typeface="Arial" panose="020B0604020202020204" pitchFamily="34" charset="0"/>
                <a:ea typeface="Calibri" panose="020F0502020204030204" pitchFamily="34" charset="0"/>
                <a:cs typeface="Arial" panose="020B0604020202020204" pitchFamily="34" charset="0"/>
              </a:rPr>
              <a:t> produce the </a:t>
            </a:r>
            <a:r>
              <a:rPr lang="en-US" sz="1800" b="1" dirty="0">
                <a:effectLst/>
                <a:latin typeface="Arial" panose="020B0604020202020204" pitchFamily="34" charset="0"/>
                <a:ea typeface="Calibri" panose="020F0502020204030204" pitchFamily="34" charset="0"/>
                <a:cs typeface="Arial" panose="020B0604020202020204" pitchFamily="34" charset="0"/>
              </a:rPr>
              <a:t>same</a:t>
            </a:r>
            <a:r>
              <a:rPr lang="en-US" sz="1800" dirty="0">
                <a:effectLst/>
                <a:latin typeface="Arial" panose="020B0604020202020204" pitchFamily="34" charset="0"/>
                <a:ea typeface="Calibri" panose="020F0502020204030204" pitchFamily="34" charset="0"/>
                <a:cs typeface="Arial" panose="020B0604020202020204" pitchFamily="34" charset="0"/>
              </a:rPr>
              <a:t> embedding and uncover the theft.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7</a:t>
            </a:fld>
            <a:endParaRPr lang="he-IL"/>
          </a:p>
        </p:txBody>
      </p:sp>
    </p:spTree>
    <p:extLst>
      <p:ext uri="{BB962C8B-B14F-4D97-AF65-F5344CB8AC3E}">
        <p14:creationId xmlns:p14="http://schemas.microsoft.com/office/powerpoint/2010/main" val="3535423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So we said the model outputs “AUTHORSHIP EMBEDDINGS”. what are those authorship embeddings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An authorship embedding is a </a:t>
            </a:r>
            <a:r>
              <a:rPr lang="en-US" sz="1800" b="1" dirty="0">
                <a:effectLst/>
                <a:latin typeface="Arial" panose="020B0604020202020204" pitchFamily="34" charset="0"/>
                <a:ea typeface="Calibri" panose="020F0502020204030204" pitchFamily="34" charset="0"/>
                <a:cs typeface="Arial" panose="020B0604020202020204" pitchFamily="34" charset="0"/>
              </a:rPr>
              <a:t>representation</a:t>
            </a:r>
            <a:r>
              <a:rPr lang="en-US" sz="1800" dirty="0">
                <a:effectLst/>
                <a:latin typeface="Arial" panose="020B0604020202020204" pitchFamily="34" charset="0"/>
                <a:ea typeface="Calibri" panose="020F0502020204030204" pitchFamily="34" charset="0"/>
                <a:cs typeface="Arial" panose="020B0604020202020204" pitchFamily="34" charset="0"/>
              </a:rPr>
              <a:t> of the </a:t>
            </a:r>
            <a:r>
              <a:rPr lang="en-US" sz="1800" b="1" dirty="0">
                <a:effectLst/>
                <a:latin typeface="Arial" panose="020B0604020202020204" pitchFamily="34" charset="0"/>
                <a:ea typeface="Calibri" panose="020F0502020204030204" pitchFamily="34" charset="0"/>
                <a:cs typeface="Arial" panose="020B0604020202020204" pitchFamily="34" charset="0"/>
              </a:rPr>
              <a:t>writing style of the author of a document.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In the </a:t>
            </a:r>
            <a:r>
              <a:rPr lang="en-US" sz="1800" b="1" dirty="0">
                <a:effectLst/>
                <a:latin typeface="Arial" panose="020B0604020202020204" pitchFamily="34" charset="0"/>
                <a:ea typeface="Calibri" panose="020F0502020204030204" pitchFamily="34" charset="0"/>
                <a:cs typeface="Arial" panose="020B0604020202020204" pitchFamily="34" charset="0"/>
              </a:rPr>
              <a:t>form of a numerical vector</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authorship embeddings are generated by a </a:t>
            </a:r>
            <a:r>
              <a:rPr lang="en-US" sz="1800" b="1" dirty="0">
                <a:effectLst/>
                <a:latin typeface="Arial" panose="020B0604020202020204" pitchFamily="34" charset="0"/>
                <a:ea typeface="Calibri" panose="020F0502020204030204" pitchFamily="34" charset="0"/>
                <a:cs typeface="Arial" panose="020B0604020202020204" pitchFamily="34" charset="0"/>
              </a:rPr>
              <a:t>semi supervised contrastive learning approach</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embeddings are </a:t>
            </a:r>
            <a:r>
              <a:rPr lang="en-US" sz="1800" b="1" dirty="0">
                <a:effectLst/>
                <a:latin typeface="Arial" panose="020B0604020202020204" pitchFamily="34" charset="0"/>
                <a:ea typeface="Calibri" panose="020F0502020204030204" pitchFamily="34" charset="0"/>
                <a:cs typeface="Arial" panose="020B0604020202020204" pitchFamily="34" charset="0"/>
              </a:rPr>
              <a:t>vectors</a:t>
            </a:r>
            <a:r>
              <a:rPr lang="en-US" sz="1800" dirty="0">
                <a:effectLst/>
                <a:latin typeface="Arial" panose="020B0604020202020204" pitchFamily="34" charset="0"/>
                <a:ea typeface="Calibri" panose="020F0502020204030204" pitchFamily="34" charset="0"/>
                <a:cs typeface="Arial" panose="020B0604020202020204" pitchFamily="34" charset="0"/>
              </a:rPr>
              <a:t> that </a:t>
            </a:r>
            <a:r>
              <a:rPr lang="en-US" sz="1800" b="1" dirty="0">
                <a:effectLst/>
                <a:latin typeface="Arial" panose="020B0604020202020204" pitchFamily="34" charset="0"/>
                <a:ea typeface="Calibri" panose="020F0502020204030204" pitchFamily="34" charset="0"/>
                <a:cs typeface="Arial" panose="020B0604020202020204" pitchFamily="34" charset="0"/>
              </a:rPr>
              <a:t>project a document onto an authorship-aware hyper space</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 </a:t>
            </a:r>
            <a:r>
              <a:rPr lang="en-US" sz="1800" b="1" dirty="0">
                <a:effectLst/>
                <a:latin typeface="Arial" panose="020B0604020202020204" pitchFamily="34" charset="0"/>
                <a:ea typeface="Calibri" panose="020F0502020204030204" pitchFamily="34" charset="0"/>
                <a:cs typeface="Arial" panose="020B0604020202020204" pitchFamily="34" charset="0"/>
              </a:rPr>
              <a:t>point</a:t>
            </a:r>
            <a:r>
              <a:rPr lang="en-US" sz="1800" dirty="0">
                <a:effectLst/>
                <a:latin typeface="Arial" panose="020B0604020202020204" pitchFamily="34" charset="0"/>
                <a:ea typeface="Calibri" panose="020F0502020204030204" pitchFamily="34" charset="0"/>
                <a:cs typeface="Arial" panose="020B0604020202020204" pitchFamily="34" charset="0"/>
              </a:rPr>
              <a:t> in that space is an embedding and a </a:t>
            </a:r>
            <a:r>
              <a:rPr lang="en-US" sz="1800" b="1" dirty="0">
                <a:effectLst/>
                <a:latin typeface="Arial" panose="020B0604020202020204" pitchFamily="34" charset="0"/>
                <a:ea typeface="Calibri" panose="020F0502020204030204" pitchFamily="34" charset="0"/>
                <a:cs typeface="Arial" panose="020B0604020202020204" pitchFamily="34" charset="0"/>
              </a:rPr>
              <a:t>representation of the document’s author’s style.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So, the embeddings are </a:t>
            </a:r>
            <a:r>
              <a:rPr lang="en-US" sz="1800" b="1" dirty="0">
                <a:effectLst/>
                <a:latin typeface="Arial" panose="020B0604020202020204" pitchFamily="34" charset="0"/>
                <a:ea typeface="Calibri" panose="020F0502020204030204" pitchFamily="34" charset="0"/>
                <a:cs typeface="Arial" panose="020B0604020202020204" pitchFamily="34" charset="0"/>
              </a:rPr>
              <a:t>aligned to the author and not to the content </a:t>
            </a:r>
            <a:r>
              <a:rPr lang="en-US" sz="1800" dirty="0">
                <a:effectLst/>
                <a:latin typeface="Arial" panose="020B0604020202020204" pitchFamily="34" charset="0"/>
                <a:ea typeface="Calibri" panose="020F0502020204030204" pitchFamily="34" charset="0"/>
                <a:cs typeface="Arial" panose="020B0604020202020204" pitchFamily="34" charset="0"/>
              </a:rPr>
              <a:t>of the given documents.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This </a:t>
            </a:r>
            <a:r>
              <a:rPr lang="en-US" sz="1800" b="1" dirty="0">
                <a:effectLst/>
                <a:latin typeface="Arial" panose="020B0604020202020204" pitchFamily="34" charset="0"/>
                <a:ea typeface="Calibri" panose="020F0502020204030204" pitchFamily="34" charset="0"/>
                <a:cs typeface="Arial" panose="020B0604020202020204" pitchFamily="34" charset="0"/>
              </a:rPr>
              <a:t>graph</a:t>
            </a:r>
            <a:r>
              <a:rPr lang="en-US" sz="1800" dirty="0">
                <a:effectLst/>
                <a:latin typeface="Arial" panose="020B0604020202020204" pitchFamily="34" charset="0"/>
                <a:ea typeface="Calibri" panose="020F0502020204030204" pitchFamily="34" charset="0"/>
                <a:cs typeface="Arial" panose="020B0604020202020204" pitchFamily="34" charset="0"/>
              </a:rPr>
              <a:t> for example, is taken from the original paper that introduced the authorship embeddings.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We are expecting that, like in the graph, embeddings of texts from the </a:t>
            </a:r>
            <a:r>
              <a:rPr lang="en-US" sz="1800" b="1" dirty="0">
                <a:effectLst/>
                <a:latin typeface="Arial" panose="020B0604020202020204" pitchFamily="34" charset="0"/>
                <a:ea typeface="Calibri" panose="020F0502020204030204" pitchFamily="34" charset="0"/>
                <a:cs typeface="Arial" panose="020B0604020202020204" pitchFamily="34" charset="0"/>
              </a:rPr>
              <a:t>same author will be close to each other</a:t>
            </a:r>
            <a:r>
              <a:rPr lang="en-US"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8</a:t>
            </a:fld>
            <a:endParaRPr lang="he-IL"/>
          </a:p>
        </p:txBody>
      </p:sp>
    </p:spTree>
    <p:extLst>
      <p:ext uri="{BB962C8B-B14F-4D97-AF65-F5344CB8AC3E}">
        <p14:creationId xmlns:p14="http://schemas.microsoft.com/office/powerpoint/2010/main" val="332828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If the system works </a:t>
            </a:r>
            <a:r>
              <a:rPr lang="en-US" sz="1800" b="1" dirty="0">
                <a:effectLst/>
                <a:latin typeface="Arial" panose="020B0604020202020204" pitchFamily="34" charset="0"/>
                <a:ea typeface="Calibri" panose="020F0502020204030204" pitchFamily="34" charset="0"/>
                <a:cs typeface="Arial" panose="020B0604020202020204" pitchFamily="34" charset="0"/>
              </a:rPr>
              <a:t>perfectly</a:t>
            </a:r>
            <a:r>
              <a:rPr lang="en-US" sz="1800" dirty="0">
                <a:effectLst/>
                <a:latin typeface="Arial" panose="020B0604020202020204" pitchFamily="34" charset="0"/>
                <a:ea typeface="Calibri" panose="020F0502020204030204" pitchFamily="34" charset="0"/>
                <a:cs typeface="Arial" panose="020B0604020202020204" pitchFamily="34" charset="0"/>
              </a:rPr>
              <a:t>, </a:t>
            </a:r>
            <a:br>
              <a:rPr lang="en-US" sz="1800" dirty="0">
                <a:effectLst/>
                <a:latin typeface="Arial" panose="020B0604020202020204" pitchFamily="34" charset="0"/>
                <a:ea typeface="Calibri" panose="020F0502020204030204" pitchFamily="34" charset="0"/>
                <a:cs typeface="Arial" panose="020B0604020202020204" pitchFamily="34" charset="0"/>
              </a:rPr>
            </a:br>
            <a:r>
              <a:rPr lang="en-US" sz="1800" dirty="0">
                <a:effectLst/>
                <a:latin typeface="Arial" panose="020B0604020202020204" pitchFamily="34" charset="0"/>
                <a:ea typeface="Calibri" panose="020F0502020204030204" pitchFamily="34" charset="0"/>
                <a:cs typeface="Arial" panose="020B0604020202020204" pitchFamily="34" charset="0"/>
              </a:rPr>
              <a:t>we can take 2 different documents of the </a:t>
            </a:r>
            <a:r>
              <a:rPr lang="en-US" sz="1800" b="1" dirty="0">
                <a:effectLst/>
                <a:latin typeface="Arial" panose="020B0604020202020204" pitchFamily="34" charset="0"/>
                <a:ea typeface="Calibri" panose="020F0502020204030204" pitchFamily="34" charset="0"/>
                <a:cs typeface="Arial" panose="020B0604020202020204" pitchFamily="34" charset="0"/>
              </a:rPr>
              <a:t>same</a:t>
            </a:r>
            <a:r>
              <a:rPr lang="en-US" sz="1800" dirty="0">
                <a:effectLst/>
                <a:latin typeface="Arial" panose="020B0604020202020204" pitchFamily="34" charset="0"/>
                <a:ea typeface="Calibri" panose="020F0502020204030204" pitchFamily="34" charset="0"/>
                <a:cs typeface="Arial" panose="020B0604020202020204" pitchFamily="34" charset="0"/>
              </a:rPr>
              <a:t> author, and the model will produce the </a:t>
            </a:r>
            <a:r>
              <a:rPr lang="en-US" sz="1800" b="1" dirty="0">
                <a:effectLst/>
                <a:latin typeface="Arial" panose="020B0604020202020204" pitchFamily="34" charset="0"/>
                <a:ea typeface="Calibri" panose="020F0502020204030204" pitchFamily="34" charset="0"/>
                <a:cs typeface="Arial" panose="020B0604020202020204" pitchFamily="34" charset="0"/>
              </a:rPr>
              <a:t>same authorship embedding</a:t>
            </a:r>
            <a:r>
              <a:rPr lang="en-US" sz="1800" dirty="0">
                <a:effectLst/>
                <a:latin typeface="Arial" panose="020B0604020202020204" pitchFamily="34" charset="0"/>
                <a:ea typeface="Calibri" panose="020F0502020204030204" pitchFamily="34" charset="0"/>
                <a:cs typeface="Arial" panose="020B0604020202020204" pitchFamily="34" charset="0"/>
              </a:rPr>
              <a:t> for them.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F97ED4BA-05F0-4BE4-9752-BFD4490EC207}" type="slidenum">
              <a:rPr lang="he-IL" smtClean="0"/>
              <a:t>9</a:t>
            </a:fld>
            <a:endParaRPr lang="he-IL"/>
          </a:p>
        </p:txBody>
      </p:sp>
    </p:spTree>
    <p:extLst>
      <p:ext uri="{BB962C8B-B14F-4D97-AF65-F5344CB8AC3E}">
        <p14:creationId xmlns:p14="http://schemas.microsoft.com/office/powerpoint/2010/main" val="2259414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9BB983-3D4C-E0F0-9FC7-C5D588C53EF4}"/>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9AF035AD-79D2-BE44-3A52-936C4BA234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AB9AC1E-59C6-74BD-6504-753BD274E13F}"/>
              </a:ext>
            </a:extLst>
          </p:cNvPr>
          <p:cNvSpPr>
            <a:spLocks noGrp="1"/>
          </p:cNvSpPr>
          <p:nvPr>
            <p:ph type="dt" sz="half" idx="10"/>
          </p:nvPr>
        </p:nvSpPr>
        <p:spPr/>
        <p:txBody>
          <a:bodyPr/>
          <a:lstStyle/>
          <a:p>
            <a:fld id="{F9ADD91C-2E1A-44AF-8144-D1D872EF679A}" type="datetime8">
              <a:rPr lang="he-IL" smtClean="0"/>
              <a:t>25 יוני 23</a:t>
            </a:fld>
            <a:endParaRPr lang="he-IL"/>
          </a:p>
        </p:txBody>
      </p:sp>
      <p:sp>
        <p:nvSpPr>
          <p:cNvPr id="5" name="מציין מיקום של כותרת תחתונה 4">
            <a:extLst>
              <a:ext uri="{FF2B5EF4-FFF2-40B4-BE49-F238E27FC236}">
                <a16:creationId xmlns:a16="http://schemas.microsoft.com/office/drawing/2014/main" id="{0225AB2E-0A67-CBC4-1484-E6D41740270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D2060B1-CEED-3BD1-B118-4CCF1DB4F078}"/>
              </a:ext>
            </a:extLst>
          </p:cNvPr>
          <p:cNvSpPr>
            <a:spLocks noGrp="1"/>
          </p:cNvSpPr>
          <p:nvPr>
            <p:ph type="sldNum" sz="quarter" idx="12"/>
          </p:nvPr>
        </p:nvSpPr>
        <p:spPr/>
        <p:txBody>
          <a:bodyPr/>
          <a:lstStyle/>
          <a:p>
            <a:fld id="{E85705DE-40D5-443A-A608-960415842535}" type="slidenum">
              <a:rPr lang="he-IL" smtClean="0"/>
              <a:t>‹#›</a:t>
            </a:fld>
            <a:endParaRPr lang="he-IL"/>
          </a:p>
        </p:txBody>
      </p:sp>
    </p:spTree>
    <p:extLst>
      <p:ext uri="{BB962C8B-B14F-4D97-AF65-F5344CB8AC3E}">
        <p14:creationId xmlns:p14="http://schemas.microsoft.com/office/powerpoint/2010/main" val="2326230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2FB594-BEA1-B630-D292-02C2DBD0F89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860937C-4E3E-3EAA-2017-94ABC4A935DE}"/>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4E694D6-F8ED-8FCF-E1FB-8C01A49DBD0C}"/>
              </a:ext>
            </a:extLst>
          </p:cNvPr>
          <p:cNvSpPr>
            <a:spLocks noGrp="1"/>
          </p:cNvSpPr>
          <p:nvPr>
            <p:ph type="dt" sz="half" idx="10"/>
          </p:nvPr>
        </p:nvSpPr>
        <p:spPr/>
        <p:txBody>
          <a:bodyPr/>
          <a:lstStyle/>
          <a:p>
            <a:fld id="{F67ECCE5-B31C-4343-8F07-F306F2D317C9}" type="datetime8">
              <a:rPr lang="he-IL" smtClean="0"/>
              <a:t>25 יוני 23</a:t>
            </a:fld>
            <a:endParaRPr lang="he-IL"/>
          </a:p>
        </p:txBody>
      </p:sp>
      <p:sp>
        <p:nvSpPr>
          <p:cNvPr id="5" name="מציין מיקום של כותרת תחתונה 4">
            <a:extLst>
              <a:ext uri="{FF2B5EF4-FFF2-40B4-BE49-F238E27FC236}">
                <a16:creationId xmlns:a16="http://schemas.microsoft.com/office/drawing/2014/main" id="{B375545E-8B37-9AA5-E434-39B969048CE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59A5001-CAB6-AC87-954F-461DB54FB9D1}"/>
              </a:ext>
            </a:extLst>
          </p:cNvPr>
          <p:cNvSpPr>
            <a:spLocks noGrp="1"/>
          </p:cNvSpPr>
          <p:nvPr>
            <p:ph type="sldNum" sz="quarter" idx="12"/>
          </p:nvPr>
        </p:nvSpPr>
        <p:spPr/>
        <p:txBody>
          <a:bodyPr/>
          <a:lstStyle/>
          <a:p>
            <a:fld id="{E85705DE-40D5-443A-A608-960415842535}" type="slidenum">
              <a:rPr lang="he-IL" smtClean="0"/>
              <a:t>‹#›</a:t>
            </a:fld>
            <a:endParaRPr lang="he-IL"/>
          </a:p>
        </p:txBody>
      </p:sp>
    </p:spTree>
    <p:extLst>
      <p:ext uri="{BB962C8B-B14F-4D97-AF65-F5344CB8AC3E}">
        <p14:creationId xmlns:p14="http://schemas.microsoft.com/office/powerpoint/2010/main" val="40152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0C7548C6-F094-5A42-2B7A-92A99C8BF24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D1BC501-8723-14FB-BAC4-199B1BC6C913}"/>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94FBD11-0FF5-8206-0399-AFD52ED5F872}"/>
              </a:ext>
            </a:extLst>
          </p:cNvPr>
          <p:cNvSpPr>
            <a:spLocks noGrp="1"/>
          </p:cNvSpPr>
          <p:nvPr>
            <p:ph type="dt" sz="half" idx="10"/>
          </p:nvPr>
        </p:nvSpPr>
        <p:spPr/>
        <p:txBody>
          <a:bodyPr/>
          <a:lstStyle/>
          <a:p>
            <a:fld id="{C55789B1-D99F-4B5B-BA10-45C79BCD9FC1}" type="datetime8">
              <a:rPr lang="he-IL" smtClean="0"/>
              <a:t>25 יוני 23</a:t>
            </a:fld>
            <a:endParaRPr lang="he-IL"/>
          </a:p>
        </p:txBody>
      </p:sp>
      <p:sp>
        <p:nvSpPr>
          <p:cNvPr id="5" name="מציין מיקום של כותרת תחתונה 4">
            <a:extLst>
              <a:ext uri="{FF2B5EF4-FFF2-40B4-BE49-F238E27FC236}">
                <a16:creationId xmlns:a16="http://schemas.microsoft.com/office/drawing/2014/main" id="{20BAFC2D-9B32-E451-8AA7-19E8ACDAF07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4DBAC0F-6DE1-53F4-87BD-4687AA1EB30C}"/>
              </a:ext>
            </a:extLst>
          </p:cNvPr>
          <p:cNvSpPr>
            <a:spLocks noGrp="1"/>
          </p:cNvSpPr>
          <p:nvPr>
            <p:ph type="sldNum" sz="quarter" idx="12"/>
          </p:nvPr>
        </p:nvSpPr>
        <p:spPr/>
        <p:txBody>
          <a:bodyPr/>
          <a:lstStyle/>
          <a:p>
            <a:fld id="{E85705DE-40D5-443A-A608-960415842535}" type="slidenum">
              <a:rPr lang="he-IL" smtClean="0"/>
              <a:t>‹#›</a:t>
            </a:fld>
            <a:endParaRPr lang="he-IL"/>
          </a:p>
        </p:txBody>
      </p:sp>
    </p:spTree>
    <p:extLst>
      <p:ext uri="{BB962C8B-B14F-4D97-AF65-F5344CB8AC3E}">
        <p14:creationId xmlns:p14="http://schemas.microsoft.com/office/powerpoint/2010/main" val="779123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B13AB5-6099-C10A-0ECD-FD7B86C40C2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91138A7-FBC7-2146-0178-AB9C0059AAD6}"/>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2C041BE-0C4B-656B-1FC0-666A4F63D4D7}"/>
              </a:ext>
            </a:extLst>
          </p:cNvPr>
          <p:cNvSpPr>
            <a:spLocks noGrp="1"/>
          </p:cNvSpPr>
          <p:nvPr>
            <p:ph type="dt" sz="half" idx="10"/>
          </p:nvPr>
        </p:nvSpPr>
        <p:spPr/>
        <p:txBody>
          <a:bodyPr/>
          <a:lstStyle/>
          <a:p>
            <a:fld id="{6BB347CE-BA84-4F09-A713-358577B002C1}" type="datetime8">
              <a:rPr lang="he-IL" smtClean="0"/>
              <a:t>25 יוני 23</a:t>
            </a:fld>
            <a:endParaRPr lang="he-IL"/>
          </a:p>
        </p:txBody>
      </p:sp>
      <p:sp>
        <p:nvSpPr>
          <p:cNvPr id="5" name="מציין מיקום של כותרת תחתונה 4">
            <a:extLst>
              <a:ext uri="{FF2B5EF4-FFF2-40B4-BE49-F238E27FC236}">
                <a16:creationId xmlns:a16="http://schemas.microsoft.com/office/drawing/2014/main" id="{40A208FF-D0F0-6A4F-10CD-4DCE57EE991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F719A51-A1A9-5271-3C96-C66EF10E0B92}"/>
              </a:ext>
            </a:extLst>
          </p:cNvPr>
          <p:cNvSpPr>
            <a:spLocks noGrp="1"/>
          </p:cNvSpPr>
          <p:nvPr>
            <p:ph type="sldNum" sz="quarter" idx="12"/>
          </p:nvPr>
        </p:nvSpPr>
        <p:spPr/>
        <p:txBody>
          <a:bodyPr/>
          <a:lstStyle/>
          <a:p>
            <a:fld id="{E85705DE-40D5-443A-A608-960415842535}" type="slidenum">
              <a:rPr lang="he-IL" smtClean="0"/>
              <a:t>‹#›</a:t>
            </a:fld>
            <a:endParaRPr lang="he-IL"/>
          </a:p>
        </p:txBody>
      </p:sp>
    </p:spTree>
    <p:extLst>
      <p:ext uri="{BB962C8B-B14F-4D97-AF65-F5344CB8AC3E}">
        <p14:creationId xmlns:p14="http://schemas.microsoft.com/office/powerpoint/2010/main" val="1580219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C8C922-1C6D-1DDE-304D-55917BD4F6C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425262D-4A01-7FD1-3139-2F33728DD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B3041B9E-61C4-5F3E-D280-DA1F51EE5157}"/>
              </a:ext>
            </a:extLst>
          </p:cNvPr>
          <p:cNvSpPr>
            <a:spLocks noGrp="1"/>
          </p:cNvSpPr>
          <p:nvPr>
            <p:ph type="dt" sz="half" idx="10"/>
          </p:nvPr>
        </p:nvSpPr>
        <p:spPr/>
        <p:txBody>
          <a:bodyPr/>
          <a:lstStyle/>
          <a:p>
            <a:fld id="{4087C48A-C817-4E13-B39A-7FE66DE3BAC0}" type="datetime8">
              <a:rPr lang="he-IL" smtClean="0"/>
              <a:t>25 יוני 23</a:t>
            </a:fld>
            <a:endParaRPr lang="he-IL"/>
          </a:p>
        </p:txBody>
      </p:sp>
      <p:sp>
        <p:nvSpPr>
          <p:cNvPr id="5" name="מציין מיקום של כותרת תחתונה 4">
            <a:extLst>
              <a:ext uri="{FF2B5EF4-FFF2-40B4-BE49-F238E27FC236}">
                <a16:creationId xmlns:a16="http://schemas.microsoft.com/office/drawing/2014/main" id="{27756A8F-BBD7-11B4-0DAE-06BD56384EB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12BD794-2380-2856-E027-F595AD188272}"/>
              </a:ext>
            </a:extLst>
          </p:cNvPr>
          <p:cNvSpPr>
            <a:spLocks noGrp="1"/>
          </p:cNvSpPr>
          <p:nvPr>
            <p:ph type="sldNum" sz="quarter" idx="12"/>
          </p:nvPr>
        </p:nvSpPr>
        <p:spPr/>
        <p:txBody>
          <a:bodyPr/>
          <a:lstStyle/>
          <a:p>
            <a:fld id="{E85705DE-40D5-443A-A608-960415842535}" type="slidenum">
              <a:rPr lang="he-IL" smtClean="0"/>
              <a:t>‹#›</a:t>
            </a:fld>
            <a:endParaRPr lang="he-IL"/>
          </a:p>
        </p:txBody>
      </p:sp>
    </p:spTree>
    <p:extLst>
      <p:ext uri="{BB962C8B-B14F-4D97-AF65-F5344CB8AC3E}">
        <p14:creationId xmlns:p14="http://schemas.microsoft.com/office/powerpoint/2010/main" val="1599195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171A4A-3757-E87C-CAA3-F45FC104E53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6768911-0581-C79B-3148-43839A38293F}"/>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6DF0DE55-57EF-69BD-C63D-0E9EBAA1DA2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0CA2A9CA-AC83-9AD2-0359-765893D7E31A}"/>
              </a:ext>
            </a:extLst>
          </p:cNvPr>
          <p:cNvSpPr>
            <a:spLocks noGrp="1"/>
          </p:cNvSpPr>
          <p:nvPr>
            <p:ph type="dt" sz="half" idx="10"/>
          </p:nvPr>
        </p:nvSpPr>
        <p:spPr/>
        <p:txBody>
          <a:bodyPr/>
          <a:lstStyle/>
          <a:p>
            <a:fld id="{FF176CF3-115C-419F-ABE2-836FA8D004C4}" type="datetime8">
              <a:rPr lang="he-IL" smtClean="0"/>
              <a:t>25 יוני 23</a:t>
            </a:fld>
            <a:endParaRPr lang="he-IL"/>
          </a:p>
        </p:txBody>
      </p:sp>
      <p:sp>
        <p:nvSpPr>
          <p:cNvPr id="6" name="מציין מיקום של כותרת תחתונה 5">
            <a:extLst>
              <a:ext uri="{FF2B5EF4-FFF2-40B4-BE49-F238E27FC236}">
                <a16:creationId xmlns:a16="http://schemas.microsoft.com/office/drawing/2014/main" id="{56F70CFE-9176-5177-4EB3-CBCDE8367CED}"/>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E611DA5-B227-42E5-963C-6DFE79A3BE2A}"/>
              </a:ext>
            </a:extLst>
          </p:cNvPr>
          <p:cNvSpPr>
            <a:spLocks noGrp="1"/>
          </p:cNvSpPr>
          <p:nvPr>
            <p:ph type="sldNum" sz="quarter" idx="12"/>
          </p:nvPr>
        </p:nvSpPr>
        <p:spPr/>
        <p:txBody>
          <a:bodyPr/>
          <a:lstStyle/>
          <a:p>
            <a:fld id="{E85705DE-40D5-443A-A608-960415842535}" type="slidenum">
              <a:rPr lang="he-IL" smtClean="0"/>
              <a:t>‹#›</a:t>
            </a:fld>
            <a:endParaRPr lang="he-IL"/>
          </a:p>
        </p:txBody>
      </p:sp>
    </p:spTree>
    <p:extLst>
      <p:ext uri="{BB962C8B-B14F-4D97-AF65-F5344CB8AC3E}">
        <p14:creationId xmlns:p14="http://schemas.microsoft.com/office/powerpoint/2010/main" val="889283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1F1348-3DA0-FF9D-92A8-D2F5ECED4EF4}"/>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5AEE3FD-3F67-634B-1C4E-88651EADAC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307E048-6D3C-7845-D571-A43AF905ACBE}"/>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E9AC15F-A938-0327-7E7D-275BF04512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1E3FE98-4C9D-72CD-0A3F-D2A2BB20A4C8}"/>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9BA02EB-AC3C-24DC-B945-92C859637D90}"/>
              </a:ext>
            </a:extLst>
          </p:cNvPr>
          <p:cNvSpPr>
            <a:spLocks noGrp="1"/>
          </p:cNvSpPr>
          <p:nvPr>
            <p:ph type="dt" sz="half" idx="10"/>
          </p:nvPr>
        </p:nvSpPr>
        <p:spPr/>
        <p:txBody>
          <a:bodyPr/>
          <a:lstStyle/>
          <a:p>
            <a:fld id="{79AA08D8-A191-46BF-A5CB-2C865363EBCA}" type="datetime8">
              <a:rPr lang="he-IL" smtClean="0"/>
              <a:t>25 יוני 23</a:t>
            </a:fld>
            <a:endParaRPr lang="he-IL"/>
          </a:p>
        </p:txBody>
      </p:sp>
      <p:sp>
        <p:nvSpPr>
          <p:cNvPr id="8" name="מציין מיקום של כותרת תחתונה 7">
            <a:extLst>
              <a:ext uri="{FF2B5EF4-FFF2-40B4-BE49-F238E27FC236}">
                <a16:creationId xmlns:a16="http://schemas.microsoft.com/office/drawing/2014/main" id="{AC54955E-3E8B-784F-70B8-22335516F91E}"/>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2BF75A9A-AEC6-5CC7-D38A-6D5F81BCAB09}"/>
              </a:ext>
            </a:extLst>
          </p:cNvPr>
          <p:cNvSpPr>
            <a:spLocks noGrp="1"/>
          </p:cNvSpPr>
          <p:nvPr>
            <p:ph type="sldNum" sz="quarter" idx="12"/>
          </p:nvPr>
        </p:nvSpPr>
        <p:spPr/>
        <p:txBody>
          <a:bodyPr/>
          <a:lstStyle/>
          <a:p>
            <a:fld id="{E85705DE-40D5-443A-A608-960415842535}" type="slidenum">
              <a:rPr lang="he-IL" smtClean="0"/>
              <a:t>‹#›</a:t>
            </a:fld>
            <a:endParaRPr lang="he-IL"/>
          </a:p>
        </p:txBody>
      </p:sp>
    </p:spTree>
    <p:extLst>
      <p:ext uri="{BB962C8B-B14F-4D97-AF65-F5344CB8AC3E}">
        <p14:creationId xmlns:p14="http://schemas.microsoft.com/office/powerpoint/2010/main" val="3198078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EBBE2EB-8AE2-4CFA-3185-2C40447A7EA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7950CE5-7C2C-443A-6742-699020699ABE}"/>
              </a:ext>
            </a:extLst>
          </p:cNvPr>
          <p:cNvSpPr>
            <a:spLocks noGrp="1"/>
          </p:cNvSpPr>
          <p:nvPr>
            <p:ph type="dt" sz="half" idx="10"/>
          </p:nvPr>
        </p:nvSpPr>
        <p:spPr/>
        <p:txBody>
          <a:bodyPr/>
          <a:lstStyle/>
          <a:p>
            <a:fld id="{AD14D4BB-904A-4D2C-9825-FA70EC5434A3}" type="datetime8">
              <a:rPr lang="he-IL" smtClean="0"/>
              <a:t>25 יוני 23</a:t>
            </a:fld>
            <a:endParaRPr lang="he-IL"/>
          </a:p>
        </p:txBody>
      </p:sp>
      <p:sp>
        <p:nvSpPr>
          <p:cNvPr id="4" name="מציין מיקום של כותרת תחתונה 3">
            <a:extLst>
              <a:ext uri="{FF2B5EF4-FFF2-40B4-BE49-F238E27FC236}">
                <a16:creationId xmlns:a16="http://schemas.microsoft.com/office/drawing/2014/main" id="{7795BFB6-A9AB-5E01-6E8F-A6E5C1C3E830}"/>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AC6B8459-9100-8208-89E1-5111A3C065B3}"/>
              </a:ext>
            </a:extLst>
          </p:cNvPr>
          <p:cNvSpPr>
            <a:spLocks noGrp="1"/>
          </p:cNvSpPr>
          <p:nvPr>
            <p:ph type="sldNum" sz="quarter" idx="12"/>
          </p:nvPr>
        </p:nvSpPr>
        <p:spPr/>
        <p:txBody>
          <a:bodyPr/>
          <a:lstStyle/>
          <a:p>
            <a:fld id="{E85705DE-40D5-443A-A608-960415842535}" type="slidenum">
              <a:rPr lang="he-IL" smtClean="0"/>
              <a:t>‹#›</a:t>
            </a:fld>
            <a:endParaRPr lang="he-IL"/>
          </a:p>
        </p:txBody>
      </p:sp>
    </p:spTree>
    <p:extLst>
      <p:ext uri="{BB962C8B-B14F-4D97-AF65-F5344CB8AC3E}">
        <p14:creationId xmlns:p14="http://schemas.microsoft.com/office/powerpoint/2010/main" val="1030871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BCB294A-0B3E-F748-674A-36C1288A63E0}"/>
              </a:ext>
            </a:extLst>
          </p:cNvPr>
          <p:cNvSpPr>
            <a:spLocks noGrp="1"/>
          </p:cNvSpPr>
          <p:nvPr>
            <p:ph type="dt" sz="half" idx="10"/>
          </p:nvPr>
        </p:nvSpPr>
        <p:spPr/>
        <p:txBody>
          <a:bodyPr/>
          <a:lstStyle/>
          <a:p>
            <a:fld id="{61EF62C4-4E1A-41D3-B5E1-931F4E58B9D4}" type="datetime8">
              <a:rPr lang="he-IL" smtClean="0"/>
              <a:t>25 יוני 23</a:t>
            </a:fld>
            <a:endParaRPr lang="he-IL"/>
          </a:p>
        </p:txBody>
      </p:sp>
      <p:sp>
        <p:nvSpPr>
          <p:cNvPr id="3" name="מציין מיקום של כותרת תחתונה 2">
            <a:extLst>
              <a:ext uri="{FF2B5EF4-FFF2-40B4-BE49-F238E27FC236}">
                <a16:creationId xmlns:a16="http://schemas.microsoft.com/office/drawing/2014/main" id="{A54FCF6A-4B62-97FA-C45E-89A673EF3364}"/>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EC31144E-810A-BE1F-C49D-9D864D2E7588}"/>
              </a:ext>
            </a:extLst>
          </p:cNvPr>
          <p:cNvSpPr>
            <a:spLocks noGrp="1"/>
          </p:cNvSpPr>
          <p:nvPr>
            <p:ph type="sldNum" sz="quarter" idx="12"/>
          </p:nvPr>
        </p:nvSpPr>
        <p:spPr/>
        <p:txBody>
          <a:bodyPr/>
          <a:lstStyle/>
          <a:p>
            <a:fld id="{E85705DE-40D5-443A-A608-960415842535}" type="slidenum">
              <a:rPr lang="he-IL" smtClean="0"/>
              <a:t>‹#›</a:t>
            </a:fld>
            <a:endParaRPr lang="he-IL"/>
          </a:p>
        </p:txBody>
      </p:sp>
    </p:spTree>
    <p:extLst>
      <p:ext uri="{BB962C8B-B14F-4D97-AF65-F5344CB8AC3E}">
        <p14:creationId xmlns:p14="http://schemas.microsoft.com/office/powerpoint/2010/main" val="3222232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7C02B7-1FA2-9A8B-9B94-279499CB4A8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F56C125-F9C4-6935-C8AB-CF3DF27C16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6DE318A2-23C4-B6A1-8099-2629C7DBD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D57FB66-304B-02B3-620B-015B2C21D442}"/>
              </a:ext>
            </a:extLst>
          </p:cNvPr>
          <p:cNvSpPr>
            <a:spLocks noGrp="1"/>
          </p:cNvSpPr>
          <p:nvPr>
            <p:ph type="dt" sz="half" idx="10"/>
          </p:nvPr>
        </p:nvSpPr>
        <p:spPr/>
        <p:txBody>
          <a:bodyPr/>
          <a:lstStyle/>
          <a:p>
            <a:fld id="{B19455FA-7BD6-43E3-90BE-1BEF673EAC2D}" type="datetime8">
              <a:rPr lang="he-IL" smtClean="0"/>
              <a:t>25 יוני 23</a:t>
            </a:fld>
            <a:endParaRPr lang="he-IL"/>
          </a:p>
        </p:txBody>
      </p:sp>
      <p:sp>
        <p:nvSpPr>
          <p:cNvPr id="6" name="מציין מיקום של כותרת תחתונה 5">
            <a:extLst>
              <a:ext uri="{FF2B5EF4-FFF2-40B4-BE49-F238E27FC236}">
                <a16:creationId xmlns:a16="http://schemas.microsoft.com/office/drawing/2014/main" id="{B9CB1AF4-62CA-A1AE-6545-E6A6C827D92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5353139E-A4FE-F3F2-C8D5-B0822C02524B}"/>
              </a:ext>
            </a:extLst>
          </p:cNvPr>
          <p:cNvSpPr>
            <a:spLocks noGrp="1"/>
          </p:cNvSpPr>
          <p:nvPr>
            <p:ph type="sldNum" sz="quarter" idx="12"/>
          </p:nvPr>
        </p:nvSpPr>
        <p:spPr/>
        <p:txBody>
          <a:bodyPr/>
          <a:lstStyle/>
          <a:p>
            <a:fld id="{E85705DE-40D5-443A-A608-960415842535}" type="slidenum">
              <a:rPr lang="he-IL" smtClean="0"/>
              <a:t>‹#›</a:t>
            </a:fld>
            <a:endParaRPr lang="he-IL"/>
          </a:p>
        </p:txBody>
      </p:sp>
    </p:spTree>
    <p:extLst>
      <p:ext uri="{BB962C8B-B14F-4D97-AF65-F5344CB8AC3E}">
        <p14:creationId xmlns:p14="http://schemas.microsoft.com/office/powerpoint/2010/main" val="284180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946318-B2B8-8198-0042-6C26B9CE623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CA8E609B-5B7E-D9CB-B58A-2774D15C44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06B3A39F-4C52-41EE-96DD-341BE6D9F6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A86B4FB-45B1-3BBC-C6A6-D7B1D9D3CD7C}"/>
              </a:ext>
            </a:extLst>
          </p:cNvPr>
          <p:cNvSpPr>
            <a:spLocks noGrp="1"/>
          </p:cNvSpPr>
          <p:nvPr>
            <p:ph type="dt" sz="half" idx="10"/>
          </p:nvPr>
        </p:nvSpPr>
        <p:spPr/>
        <p:txBody>
          <a:bodyPr/>
          <a:lstStyle/>
          <a:p>
            <a:fld id="{A807EE0E-A61E-4473-8112-E295218BF76E}" type="datetime8">
              <a:rPr lang="he-IL" smtClean="0"/>
              <a:t>25 יוני 23</a:t>
            </a:fld>
            <a:endParaRPr lang="he-IL"/>
          </a:p>
        </p:txBody>
      </p:sp>
      <p:sp>
        <p:nvSpPr>
          <p:cNvPr id="6" name="מציין מיקום של כותרת תחתונה 5">
            <a:extLst>
              <a:ext uri="{FF2B5EF4-FFF2-40B4-BE49-F238E27FC236}">
                <a16:creationId xmlns:a16="http://schemas.microsoft.com/office/drawing/2014/main" id="{E26B1C98-B257-A5C7-2F9A-FF2916AA91D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0FC45F9-2BD4-5A93-BCF8-145D9A337D20}"/>
              </a:ext>
            </a:extLst>
          </p:cNvPr>
          <p:cNvSpPr>
            <a:spLocks noGrp="1"/>
          </p:cNvSpPr>
          <p:nvPr>
            <p:ph type="sldNum" sz="quarter" idx="12"/>
          </p:nvPr>
        </p:nvSpPr>
        <p:spPr/>
        <p:txBody>
          <a:bodyPr/>
          <a:lstStyle/>
          <a:p>
            <a:fld id="{E85705DE-40D5-443A-A608-960415842535}" type="slidenum">
              <a:rPr lang="he-IL" smtClean="0"/>
              <a:t>‹#›</a:t>
            </a:fld>
            <a:endParaRPr lang="he-IL"/>
          </a:p>
        </p:txBody>
      </p:sp>
    </p:spTree>
    <p:extLst>
      <p:ext uri="{BB962C8B-B14F-4D97-AF65-F5344CB8AC3E}">
        <p14:creationId xmlns:p14="http://schemas.microsoft.com/office/powerpoint/2010/main" val="2399276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D0C7698A-94A3-6D29-3471-047750355C8E}"/>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9778CCE-7560-86FE-8DC2-F48E1DE9A69C}"/>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79E237A-6B90-1BA6-1468-FBF744C1BFD0}"/>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E26CD5E9-B057-4BF5-A8DB-E1506E417AF0}" type="datetime8">
              <a:rPr lang="he-IL" smtClean="0"/>
              <a:t>25 יוני 23</a:t>
            </a:fld>
            <a:endParaRPr lang="he-IL"/>
          </a:p>
        </p:txBody>
      </p:sp>
      <p:sp>
        <p:nvSpPr>
          <p:cNvPr id="5" name="מציין מיקום של כותרת תחתונה 4">
            <a:extLst>
              <a:ext uri="{FF2B5EF4-FFF2-40B4-BE49-F238E27FC236}">
                <a16:creationId xmlns:a16="http://schemas.microsoft.com/office/drawing/2014/main" id="{4F3589F9-50E0-5118-EF78-CADAEBAFFE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0A36494-F51E-80D2-63B3-F2B1AE417C8C}"/>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85705DE-40D5-443A-A608-960415842535}" type="slidenum">
              <a:rPr lang="he-IL" smtClean="0"/>
              <a:t>‹#›</a:t>
            </a:fld>
            <a:endParaRPr lang="he-IL"/>
          </a:p>
        </p:txBody>
      </p:sp>
    </p:spTree>
    <p:extLst>
      <p:ext uri="{BB962C8B-B14F-4D97-AF65-F5344CB8AC3E}">
        <p14:creationId xmlns:p14="http://schemas.microsoft.com/office/powerpoint/2010/main" val="596555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3.wdp"/><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 Id="rId9" Type="http://schemas.openxmlformats.org/officeDocument/2006/relationships/image" Target="../media/image50.jpeg"/></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8.jpeg"/><Relationship Id="rId7"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3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20.svg"/><Relationship Id="rId4" Type="http://schemas.openxmlformats.org/officeDocument/2006/relationships/image" Target="../media/image35.sv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D8DA6C-0821-D064-DDBA-053E3F74D7D8}"/>
              </a:ext>
            </a:extLst>
          </p:cNvPr>
          <p:cNvSpPr>
            <a:spLocks noGrp="1"/>
          </p:cNvSpPr>
          <p:nvPr>
            <p:ph type="ctrTitle"/>
          </p:nvPr>
        </p:nvSpPr>
        <p:spPr>
          <a:xfrm>
            <a:off x="5654040" y="2356972"/>
            <a:ext cx="5318760" cy="1081760"/>
          </a:xfrm>
        </p:spPr>
        <p:txBody>
          <a:bodyPr>
            <a:normAutofit/>
          </a:bodyPr>
          <a:lstStyle/>
          <a:p>
            <a:pPr algn="l"/>
            <a:r>
              <a:rPr lang="en-US" sz="3400" dirty="0"/>
              <a:t>PART : Pre-trained Authorship Representation Transformer</a:t>
            </a:r>
            <a:endParaRPr lang="he-IL" sz="3400" dirty="0"/>
          </a:p>
        </p:txBody>
      </p:sp>
      <p:sp>
        <p:nvSpPr>
          <p:cNvPr id="3" name="כותרת משנה 2">
            <a:extLst>
              <a:ext uri="{FF2B5EF4-FFF2-40B4-BE49-F238E27FC236}">
                <a16:creationId xmlns:a16="http://schemas.microsoft.com/office/drawing/2014/main" id="{EF0B2325-2ECA-3A06-550B-5CC68957D40A}"/>
              </a:ext>
            </a:extLst>
          </p:cNvPr>
          <p:cNvSpPr>
            <a:spLocks noGrp="1"/>
          </p:cNvSpPr>
          <p:nvPr>
            <p:ph type="subTitle" idx="1"/>
          </p:nvPr>
        </p:nvSpPr>
        <p:spPr>
          <a:xfrm>
            <a:off x="5654040" y="3601560"/>
            <a:ext cx="5873396" cy="1081759"/>
          </a:xfrm>
        </p:spPr>
        <p:txBody>
          <a:bodyPr>
            <a:normAutofit/>
          </a:bodyPr>
          <a:lstStyle/>
          <a:p>
            <a:pPr algn="l"/>
            <a:r>
              <a:rPr lang="en-US" sz="2000" dirty="0"/>
              <a:t>Presenting:</a:t>
            </a:r>
          </a:p>
          <a:p>
            <a:pPr algn="l"/>
            <a:r>
              <a:rPr lang="en-US" sz="2000" dirty="0" err="1"/>
              <a:t>Tuval</a:t>
            </a:r>
            <a:r>
              <a:rPr lang="en-US" sz="2000" dirty="0"/>
              <a:t> </a:t>
            </a:r>
            <a:r>
              <a:rPr lang="en-US" sz="2000" dirty="0" err="1"/>
              <a:t>Zitelbach</a:t>
            </a:r>
            <a:r>
              <a:rPr lang="en-US" sz="2000" dirty="0"/>
              <a:t>  316219633</a:t>
            </a:r>
            <a:br>
              <a:rPr lang="en-US" sz="2000" dirty="0"/>
            </a:br>
            <a:r>
              <a:rPr lang="en-US" sz="2000" dirty="0"/>
              <a:t>Meitar El-Ezra   318608742</a:t>
            </a:r>
            <a:r>
              <a:rPr lang="he-IL" sz="2000" dirty="0"/>
              <a:t> </a:t>
            </a:r>
          </a:p>
        </p:txBody>
      </p:sp>
      <p:sp>
        <p:nvSpPr>
          <p:cNvPr id="16"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66160" y="0"/>
            <a:ext cx="8625840"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754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בקבוק עט ודיו">
            <a:extLst>
              <a:ext uri="{FF2B5EF4-FFF2-40B4-BE49-F238E27FC236}">
                <a16:creationId xmlns:a16="http://schemas.microsoft.com/office/drawing/2014/main" id="{656337EA-5AC6-59B2-9C1D-A2733856B701}"/>
              </a:ext>
            </a:extLst>
          </p:cNvPr>
          <p:cNvPicPr>
            <a:picLocks noChangeAspect="1"/>
          </p:cNvPicPr>
          <p:nvPr/>
        </p:nvPicPr>
        <p:blipFill rotWithShape="1">
          <a:blip r:embed="rId3">
            <a:extLst>
              <a:ext uri="{28A0092B-C50C-407E-A947-70E740481C1C}">
                <a14:useLocalDpi xmlns:a14="http://schemas.microsoft.com/office/drawing/2010/main" val="0"/>
              </a:ext>
            </a:extLst>
          </a:blip>
          <a:srcRect t="4257" r="-2" b="27098"/>
          <a:stretch/>
        </p:blipFill>
        <p:spPr>
          <a:xfrm>
            <a:off x="20" y="10"/>
            <a:ext cx="4902094" cy="3364982"/>
          </a:xfrm>
          <a:custGeom>
            <a:avLst/>
            <a:gdLst/>
            <a:ahLst/>
            <a:cxnLst/>
            <a:rect l="l" t="t" r="r" b="b"/>
            <a:pathLst>
              <a:path w="4902114" h="3364992">
                <a:moveTo>
                  <a:pt x="0" y="0"/>
                </a:moveTo>
                <a:lnTo>
                  <a:pt x="3343681" y="0"/>
                </a:lnTo>
                <a:lnTo>
                  <a:pt x="4902114" y="3364992"/>
                </a:lnTo>
                <a:lnTo>
                  <a:pt x="0" y="3364992"/>
                </a:lnTo>
                <a:close/>
              </a:path>
            </a:pathLst>
          </a:custGeom>
        </p:spPr>
      </p:pic>
      <p:sp>
        <p:nvSpPr>
          <p:cNvPr id="17"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162" y="4683319"/>
            <a:ext cx="6488837"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תמונה 6" descr="צילום תקריב של יד המצביעה על קו בחוברת">
            <a:extLst>
              <a:ext uri="{FF2B5EF4-FFF2-40B4-BE49-F238E27FC236}">
                <a16:creationId xmlns:a16="http://schemas.microsoft.com/office/drawing/2014/main" id="{24B56868-5D9B-192F-9F30-704E1F4D8820}"/>
              </a:ext>
            </a:extLst>
          </p:cNvPr>
          <p:cNvPicPr>
            <a:picLocks noChangeAspect="1"/>
          </p:cNvPicPr>
          <p:nvPr/>
        </p:nvPicPr>
        <p:blipFill rotWithShape="1">
          <a:blip r:embed="rId4">
            <a:extLst>
              <a:ext uri="{28A0092B-C50C-407E-A947-70E740481C1C}">
                <a14:useLocalDpi xmlns:a14="http://schemas.microsoft.com/office/drawing/2010/main" val="0"/>
              </a:ext>
            </a:extLst>
          </a:blip>
          <a:srcRect t="2483" r="3" b="20198"/>
          <a:stretch/>
        </p:blipFill>
        <p:spPr>
          <a:xfrm>
            <a:off x="20" y="3493008"/>
            <a:ext cx="6519814" cy="3364992"/>
          </a:xfrm>
          <a:custGeom>
            <a:avLst/>
            <a:gdLst/>
            <a:ahLst/>
            <a:cxnLst/>
            <a:rect l="l" t="t" r="r" b="b"/>
            <a:pathLst>
              <a:path w="6519834" h="3364992">
                <a:moveTo>
                  <a:pt x="0" y="0"/>
                </a:moveTo>
                <a:lnTo>
                  <a:pt x="4961402" y="0"/>
                </a:lnTo>
                <a:lnTo>
                  <a:pt x="6519834" y="3364992"/>
                </a:lnTo>
                <a:lnTo>
                  <a:pt x="0" y="3364992"/>
                </a:lnTo>
                <a:close/>
              </a:path>
            </a:pathLst>
          </a:custGeom>
        </p:spPr>
      </p:pic>
      <p:sp>
        <p:nvSpPr>
          <p:cNvPr id="9" name="תיבת טקסט 8">
            <a:extLst>
              <a:ext uri="{FF2B5EF4-FFF2-40B4-BE49-F238E27FC236}">
                <a16:creationId xmlns:a16="http://schemas.microsoft.com/office/drawing/2014/main" id="{D93177C6-3EF5-54F3-645B-D30CC93241E1}"/>
              </a:ext>
            </a:extLst>
          </p:cNvPr>
          <p:cNvSpPr txBox="1"/>
          <p:nvPr/>
        </p:nvSpPr>
        <p:spPr>
          <a:xfrm>
            <a:off x="5997971" y="1580162"/>
            <a:ext cx="4630898" cy="584775"/>
          </a:xfrm>
          <a:prstGeom prst="rect">
            <a:avLst/>
          </a:prstGeom>
          <a:noFill/>
        </p:spPr>
        <p:txBody>
          <a:bodyPr wrap="square">
            <a:spAutoFit/>
          </a:bodyPr>
          <a:lstStyle/>
          <a:p>
            <a:pPr algn="ctr" rtl="0"/>
            <a:r>
              <a:rPr lang="en-US" sz="3200" dirty="0">
                <a:solidFill>
                  <a:schemeClr val="bg1"/>
                </a:solidFill>
                <a:effectLst>
                  <a:outerShdw blurRad="38100" dist="38100" dir="2700000" algn="tl">
                    <a:srgbClr val="000000">
                      <a:alpha val="43137"/>
                    </a:srgbClr>
                  </a:outerShdw>
                </a:effectLst>
              </a:rPr>
              <a:t>Capstone Project Phase 2</a:t>
            </a:r>
            <a:endParaRPr lang="he-IL" sz="3200" dirty="0">
              <a:solidFill>
                <a:schemeClr val="bg1"/>
              </a:solidFill>
              <a:effectLst>
                <a:outerShdw blurRad="38100" dist="38100" dir="2700000" algn="tl">
                  <a:srgbClr val="000000">
                    <a:alpha val="43137"/>
                  </a:srgbClr>
                </a:outerShdw>
              </a:effectLst>
            </a:endParaRPr>
          </a:p>
        </p:txBody>
      </p:sp>
      <p:pic>
        <p:nvPicPr>
          <p:cNvPr id="11" name="תמונה 10">
            <a:extLst>
              <a:ext uri="{FF2B5EF4-FFF2-40B4-BE49-F238E27FC236}">
                <a16:creationId xmlns:a16="http://schemas.microsoft.com/office/drawing/2014/main" id="{E56525BD-7D17-C68A-EFB9-E655353553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802" y="80503"/>
            <a:ext cx="3060198" cy="722377"/>
          </a:xfrm>
          <a:prstGeom prst="rect">
            <a:avLst/>
          </a:prstGeom>
          <a:effectLst>
            <a:glow rad="101600">
              <a:schemeClr val="tx2">
                <a:lumMod val="20000"/>
                <a:lumOff val="80000"/>
                <a:alpha val="60000"/>
              </a:schemeClr>
            </a:glow>
          </a:effectLst>
        </p:spPr>
      </p:pic>
    </p:spTree>
    <p:extLst>
      <p:ext uri="{BB962C8B-B14F-4D97-AF65-F5344CB8AC3E}">
        <p14:creationId xmlns:p14="http://schemas.microsoft.com/office/powerpoint/2010/main" val="2898687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מלבן 4">
            <a:extLst>
              <a:ext uri="{FF2B5EF4-FFF2-40B4-BE49-F238E27FC236}">
                <a16:creationId xmlns:a16="http://schemas.microsoft.com/office/drawing/2014/main" id="{B3942B22-2CD0-F6FA-CC0D-E93685E84795}"/>
              </a:ext>
            </a:extLst>
          </p:cNvPr>
          <p:cNvSpPr/>
          <p:nvPr/>
        </p:nvSpPr>
        <p:spPr>
          <a:xfrm>
            <a:off x="594360" y="640263"/>
            <a:ext cx="3822192" cy="1344975"/>
          </a:xfrm>
          <a:prstGeom prst="rect">
            <a:avLst/>
          </a:prstGeom>
        </p:spPr>
        <p:txBody>
          <a:bodyPr vert="horz" lIns="91440" tIns="45720" rIns="91440" bIns="45720" rtlCol="0" anchor="ctr">
            <a:normAutofit/>
          </a:bodyPr>
          <a:lstStyle/>
          <a:p>
            <a:pPr marL="0" marR="0" lvl="0" indent="0" algn="l" rtl="0" fontAlgn="base">
              <a:lnSpc>
                <a:spcPct val="90000"/>
              </a:lnSpc>
              <a:spcBef>
                <a:spcPct val="0"/>
              </a:spcBef>
              <a:spcAft>
                <a:spcPts val="600"/>
              </a:spcAft>
              <a:buClrTx/>
              <a:buSzTx/>
              <a:tabLst/>
            </a:pPr>
            <a:r>
              <a:rPr kumimoji="0" lang="en-US" altLang="he-IL" sz="3100" b="0" i="0" u="none" strike="noStrike" kern="1200" cap="none" normalizeH="0" baseline="0" dirty="0">
                <a:ln>
                  <a:noFill/>
                </a:ln>
                <a:solidFill>
                  <a:schemeClr val="bg1"/>
                </a:solidFill>
                <a:effectLst/>
                <a:latin typeface="+mj-lt"/>
                <a:ea typeface="+mj-ea"/>
                <a:cs typeface="+mj-cs"/>
              </a:rPr>
              <a:t>Authorship Embedding contrastive learning</a:t>
            </a:r>
          </a:p>
        </p:txBody>
      </p:sp>
      <p:cxnSp>
        <p:nvCxnSpPr>
          <p:cNvPr id="2057" name="Straight Connector 205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A941F96F-A3E1-84E0-BCFE-FF23D8F768E5}"/>
              </a:ext>
            </a:extLst>
          </p:cNvPr>
          <p:cNvSpPr>
            <a:spLocks noChangeArrowheads="1"/>
          </p:cNvSpPr>
          <p:nvPr/>
        </p:nvSpPr>
        <p:spPr bwMode="auto">
          <a:xfrm>
            <a:off x="593610" y="2498651"/>
            <a:ext cx="3822192" cy="33961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lvl="0" indent="-228600" algn="l" rtl="0" fontAlgn="base">
              <a:lnSpc>
                <a:spcPct val="90000"/>
              </a:lnSpc>
              <a:spcBef>
                <a:spcPct val="0"/>
              </a:spcBef>
              <a:spcAft>
                <a:spcPts val="600"/>
              </a:spcAft>
              <a:buFont typeface="Arial" panose="020B0604020202020204" pitchFamily="34" charset="0"/>
              <a:buChar char="•"/>
            </a:pPr>
            <a:r>
              <a:rPr lang="en-US" sz="2400" dirty="0">
                <a:solidFill>
                  <a:schemeClr val="bg1"/>
                </a:solidFill>
              </a:rPr>
              <a:t>Example of a comparison of authorship embeddings.</a:t>
            </a:r>
          </a:p>
          <a:p>
            <a:pPr lvl="0" indent="-228600" algn="l" rtl="0" fontAlgn="base">
              <a:lnSpc>
                <a:spcPct val="90000"/>
              </a:lnSpc>
              <a:spcBef>
                <a:spcPct val="0"/>
              </a:spcBef>
              <a:spcAft>
                <a:spcPts val="600"/>
              </a:spcAft>
              <a:buFont typeface="Arial" panose="020B0604020202020204" pitchFamily="34" charset="0"/>
              <a:buChar char="•"/>
            </a:pPr>
            <a:r>
              <a:rPr lang="en-US" sz="2400" dirty="0">
                <a:solidFill>
                  <a:schemeClr val="bg1"/>
                </a:solidFill>
              </a:rPr>
              <a:t>When </a:t>
            </a:r>
            <a:r>
              <a:rPr lang="en-US" sz="2400" b="1" dirty="0">
                <a:solidFill>
                  <a:schemeClr val="bg1"/>
                </a:solidFill>
              </a:rPr>
              <a:t>compared with a similarity function</a:t>
            </a:r>
            <a:r>
              <a:rPr lang="en-US" sz="2400" dirty="0">
                <a:solidFill>
                  <a:schemeClr val="bg1"/>
                </a:solidFill>
              </a:rPr>
              <a:t>, the related document similarity should be higher than an unrelated text.</a:t>
            </a:r>
            <a:endParaRPr kumimoji="0" lang="en-US" altLang="he-IL" sz="2400" b="1" i="0" u="none" strike="noStrike" cap="none" normalizeH="0" baseline="0" dirty="0">
              <a:ln>
                <a:noFill/>
              </a:ln>
              <a:solidFill>
                <a:schemeClr val="bg1"/>
              </a:solidFill>
              <a:effectLst/>
            </a:endParaRPr>
          </a:p>
        </p:txBody>
      </p:sp>
      <p:pic>
        <p:nvPicPr>
          <p:cNvPr id="2050" name="Picture 2">
            <a:extLst>
              <a:ext uri="{FF2B5EF4-FFF2-40B4-BE49-F238E27FC236}">
                <a16:creationId xmlns:a16="http://schemas.microsoft.com/office/drawing/2014/main" id="{857FF137-F681-6A27-D601-C6813C34EC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0716" y="1318494"/>
            <a:ext cx="6596652" cy="4065563"/>
          </a:xfrm>
          <a:prstGeom prst="rect">
            <a:avLst/>
          </a:prstGeom>
          <a:noFill/>
          <a:extLst>
            <a:ext uri="{909E8E84-426E-40DD-AFC4-6F175D3DCCD1}">
              <a14:hiddenFill xmlns:a14="http://schemas.microsoft.com/office/drawing/2010/main">
                <a:solidFill>
                  <a:srgbClr val="FFFFFF"/>
                </a:solidFill>
              </a14:hiddenFill>
            </a:ext>
          </a:extLst>
        </p:spPr>
      </p:pic>
      <p:sp>
        <p:nvSpPr>
          <p:cNvPr id="2" name="מציין מיקום של מספר שקופית 1">
            <a:extLst>
              <a:ext uri="{FF2B5EF4-FFF2-40B4-BE49-F238E27FC236}">
                <a16:creationId xmlns:a16="http://schemas.microsoft.com/office/drawing/2014/main" id="{986CF68E-FBB2-ED41-73E4-DBA22C4571A2}"/>
              </a:ext>
            </a:extLst>
          </p:cNvPr>
          <p:cNvSpPr>
            <a:spLocks noGrp="1"/>
          </p:cNvSpPr>
          <p:nvPr>
            <p:ph type="sldNum" sz="quarter" idx="12"/>
          </p:nvPr>
        </p:nvSpPr>
        <p:spPr/>
        <p:txBody>
          <a:bodyPr/>
          <a:lstStyle/>
          <a:p>
            <a:fld id="{E85705DE-40D5-443A-A608-960415842535}" type="slidenum">
              <a:rPr lang="he-IL" sz="3000" smtClean="0">
                <a:solidFill>
                  <a:schemeClr val="bg2">
                    <a:lumMod val="50000"/>
                  </a:schemeClr>
                </a:solidFill>
                <a:effectLst>
                  <a:outerShdw blurRad="38100" dist="38100" dir="2700000" algn="tl">
                    <a:srgbClr val="000000">
                      <a:alpha val="43137"/>
                    </a:srgbClr>
                  </a:outerShdw>
                </a:effectLst>
              </a:rPr>
              <a:t>10</a:t>
            </a:fld>
            <a:endParaRPr lang="he-IL" sz="3000" dirty="0">
              <a:solidFill>
                <a:schemeClr val="bg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00224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מלבן 4">
            <a:extLst>
              <a:ext uri="{FF2B5EF4-FFF2-40B4-BE49-F238E27FC236}">
                <a16:creationId xmlns:a16="http://schemas.microsoft.com/office/drawing/2014/main" id="{B3942B22-2CD0-F6FA-CC0D-E93685E84795}"/>
              </a:ext>
            </a:extLst>
          </p:cNvPr>
          <p:cNvSpPr/>
          <p:nvPr/>
        </p:nvSpPr>
        <p:spPr>
          <a:xfrm>
            <a:off x="594360" y="640263"/>
            <a:ext cx="3822192" cy="1344975"/>
          </a:xfrm>
          <a:prstGeom prst="rect">
            <a:avLst/>
          </a:prstGeom>
        </p:spPr>
        <p:txBody>
          <a:bodyPr vert="horz" lIns="91440" tIns="45720" rIns="91440" bIns="45720" rtlCol="0" anchor="ctr">
            <a:normAutofit/>
          </a:bodyPr>
          <a:lstStyle/>
          <a:p>
            <a:pPr marL="0" marR="0" lvl="0" indent="0" algn="l" rtl="0" fontAlgn="base">
              <a:lnSpc>
                <a:spcPct val="90000"/>
              </a:lnSpc>
              <a:spcBef>
                <a:spcPct val="0"/>
              </a:spcBef>
              <a:spcAft>
                <a:spcPts val="600"/>
              </a:spcAft>
              <a:buClrTx/>
              <a:buSzTx/>
              <a:tabLst/>
            </a:pPr>
            <a:r>
              <a:rPr kumimoji="0" lang="en-US" altLang="he-IL" sz="3100" b="0" i="0" u="none" strike="noStrike" kern="1200" cap="none" normalizeH="0" baseline="0" dirty="0">
                <a:ln>
                  <a:noFill/>
                </a:ln>
                <a:solidFill>
                  <a:schemeClr val="bg1"/>
                </a:solidFill>
                <a:effectLst/>
                <a:latin typeface="+mj-lt"/>
                <a:ea typeface="+mj-ea"/>
                <a:cs typeface="+mj-cs"/>
              </a:rPr>
              <a:t>Authorship Embedding contrastive learning</a:t>
            </a:r>
          </a:p>
        </p:txBody>
      </p:sp>
      <p:cxnSp>
        <p:nvCxnSpPr>
          <p:cNvPr id="2057" name="Straight Connector 205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A941F96F-A3E1-84E0-BCFE-FF23D8F768E5}"/>
              </a:ext>
            </a:extLst>
          </p:cNvPr>
          <p:cNvSpPr>
            <a:spLocks noChangeArrowheads="1"/>
          </p:cNvSpPr>
          <p:nvPr/>
        </p:nvSpPr>
        <p:spPr bwMode="auto">
          <a:xfrm>
            <a:off x="593610" y="2498651"/>
            <a:ext cx="3822192" cy="33961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lvl="0" indent="-228600" algn="l" rtl="0" fontAlgn="base">
              <a:lnSpc>
                <a:spcPct val="90000"/>
              </a:lnSpc>
              <a:spcBef>
                <a:spcPct val="0"/>
              </a:spcBef>
              <a:spcAft>
                <a:spcPts val="600"/>
              </a:spcAft>
              <a:buFont typeface="Arial" panose="020B0604020202020204" pitchFamily="34" charset="0"/>
              <a:buChar char="•"/>
            </a:pPr>
            <a:r>
              <a:rPr lang="en-US" sz="2400" dirty="0">
                <a:solidFill>
                  <a:schemeClr val="bg1"/>
                </a:solidFill>
              </a:rPr>
              <a:t>It is helpful for our project because, if plagiarism is performed, the model would be able to help detect it, as displayed:</a:t>
            </a:r>
            <a:endParaRPr kumimoji="0" lang="en-US" altLang="he-IL" sz="2400" b="1" i="0" u="none" strike="noStrike" cap="none" normalizeH="0" baseline="0" dirty="0">
              <a:ln>
                <a:noFill/>
              </a:ln>
              <a:solidFill>
                <a:schemeClr val="bg1"/>
              </a:solidFill>
              <a:effectLst/>
            </a:endParaRPr>
          </a:p>
        </p:txBody>
      </p:sp>
      <p:pic>
        <p:nvPicPr>
          <p:cNvPr id="2050" name="Picture 2">
            <a:extLst>
              <a:ext uri="{FF2B5EF4-FFF2-40B4-BE49-F238E27FC236}">
                <a16:creationId xmlns:a16="http://schemas.microsoft.com/office/drawing/2014/main" id="{857FF137-F681-6A27-D601-C6813C34EC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0716" y="1318494"/>
            <a:ext cx="6596652" cy="40655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07E859E0-5FC3-F2EC-CD17-C45A16255D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14" t="43369" r="60879" b="45582"/>
          <a:stretch/>
        </p:blipFill>
        <p:spPr bwMode="auto">
          <a:xfrm>
            <a:off x="11289468" y="3094371"/>
            <a:ext cx="475419" cy="449192"/>
          </a:xfrm>
          <a:prstGeom prst="rect">
            <a:avLst/>
          </a:prstGeom>
          <a:noFill/>
          <a:effectLst>
            <a:glow rad="228600">
              <a:srgbClr val="FF0000">
                <a:alpha val="40000"/>
              </a:srgbClr>
            </a:glow>
          </a:effectLst>
          <a:extLst>
            <a:ext uri="{909E8E84-426E-40DD-AFC4-6F175D3DCCD1}">
              <a14:hiddenFill xmlns:a14="http://schemas.microsoft.com/office/drawing/2010/main">
                <a:solidFill>
                  <a:srgbClr val="FFFFFF"/>
                </a:solidFill>
              </a14:hiddenFill>
            </a:ext>
          </a:extLst>
        </p:spPr>
      </p:pic>
      <p:grpSp>
        <p:nvGrpSpPr>
          <p:cNvPr id="19" name="קבוצה 18">
            <a:extLst>
              <a:ext uri="{FF2B5EF4-FFF2-40B4-BE49-F238E27FC236}">
                <a16:creationId xmlns:a16="http://schemas.microsoft.com/office/drawing/2014/main" id="{D9A46735-9757-37A3-50CE-2029434E5060}"/>
              </a:ext>
            </a:extLst>
          </p:cNvPr>
          <p:cNvGrpSpPr/>
          <p:nvPr/>
        </p:nvGrpSpPr>
        <p:grpSpPr>
          <a:xfrm>
            <a:off x="5772481" y="4217284"/>
            <a:ext cx="6049926" cy="2473407"/>
            <a:chOff x="5772481" y="4217284"/>
            <a:chExt cx="6049926" cy="2473407"/>
          </a:xfrm>
        </p:grpSpPr>
        <p:grpSp>
          <p:nvGrpSpPr>
            <p:cNvPr id="10" name="קבוצה 9">
              <a:extLst>
                <a:ext uri="{FF2B5EF4-FFF2-40B4-BE49-F238E27FC236}">
                  <a16:creationId xmlns:a16="http://schemas.microsoft.com/office/drawing/2014/main" id="{BC34AD6F-E7FD-FE59-05A3-384A4FB1AE76}"/>
                </a:ext>
              </a:extLst>
            </p:cNvPr>
            <p:cNvGrpSpPr/>
            <p:nvPr/>
          </p:nvGrpSpPr>
          <p:grpSpPr>
            <a:xfrm>
              <a:off x="5772481" y="4217284"/>
              <a:ext cx="6049926" cy="2473407"/>
              <a:chOff x="5772481" y="4217284"/>
              <a:chExt cx="6049926" cy="2473407"/>
            </a:xfrm>
          </p:grpSpPr>
          <p:sp>
            <p:nvSpPr>
              <p:cNvPr id="9" name="מלבן 8">
                <a:extLst>
                  <a:ext uri="{FF2B5EF4-FFF2-40B4-BE49-F238E27FC236}">
                    <a16:creationId xmlns:a16="http://schemas.microsoft.com/office/drawing/2014/main" id="{4D9CE363-B12E-749C-FDC3-B64A20D575E8}"/>
                  </a:ext>
                </a:extLst>
              </p:cNvPr>
              <p:cNvSpPr/>
              <p:nvPr/>
            </p:nvSpPr>
            <p:spPr>
              <a:xfrm>
                <a:off x="5772481" y="4217284"/>
                <a:ext cx="6049926" cy="1700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2">
                <a:extLst>
                  <a:ext uri="{FF2B5EF4-FFF2-40B4-BE49-F238E27FC236}">
                    <a16:creationId xmlns:a16="http://schemas.microsoft.com/office/drawing/2014/main" id="{874112B0-8BCD-40F0-C884-E2FD9994F8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73" t="-674" r="7814" b="339"/>
              <a:stretch/>
            </p:blipFill>
            <p:spPr bwMode="auto">
              <a:xfrm>
                <a:off x="7521363" y="4380614"/>
                <a:ext cx="1910096" cy="23100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13" name="מלבן 12">
              <a:extLst>
                <a:ext uri="{FF2B5EF4-FFF2-40B4-BE49-F238E27FC236}">
                  <a16:creationId xmlns:a16="http://schemas.microsoft.com/office/drawing/2014/main" id="{86885983-1004-5195-E9A7-C05322F78638}"/>
                </a:ext>
              </a:extLst>
            </p:cNvPr>
            <p:cNvSpPr/>
            <p:nvPr/>
          </p:nvSpPr>
          <p:spPr>
            <a:xfrm>
              <a:off x="5808866" y="5031674"/>
              <a:ext cx="1748881" cy="923330"/>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 </a:t>
              </a:r>
              <a:br>
                <a:rPr lang="en-US" b="0" cap="none" spc="0" dirty="0">
                  <a:ln w="0"/>
                  <a:solidFill>
                    <a:schemeClr val="tx1"/>
                  </a:solidFill>
                  <a:effectLst>
                    <a:outerShdw blurRad="38100" dist="19050" dir="2700000" algn="tl" rotWithShape="0">
                      <a:schemeClr val="dk1">
                        <a:alpha val="40000"/>
                      </a:schemeClr>
                    </a:outerShdw>
                  </a:effectLst>
                </a:rPr>
              </a:br>
              <a:r>
                <a:rPr lang="en-US" b="0" cap="none" spc="0" dirty="0">
                  <a:ln w="0"/>
                  <a:solidFill>
                    <a:schemeClr val="tx1"/>
                  </a:solidFill>
                  <a:effectLst>
                    <a:outerShdw blurRad="38100" dist="19050" dir="2700000" algn="tl" rotWithShape="0">
                      <a:schemeClr val="dk1">
                        <a:alpha val="40000"/>
                      </a:schemeClr>
                    </a:outerShdw>
                  </a:effectLst>
                </a:rPr>
                <a:t>W. Shakespeare piece</a:t>
              </a:r>
              <a:endParaRPr lang="he-IL" b="0" cap="none" spc="0" dirty="0">
                <a:ln w="0"/>
                <a:solidFill>
                  <a:schemeClr val="tx1"/>
                </a:solidFill>
                <a:effectLst>
                  <a:outerShdw blurRad="38100" dist="19050" dir="2700000" algn="tl" rotWithShape="0">
                    <a:schemeClr val="dk1">
                      <a:alpha val="40000"/>
                    </a:schemeClr>
                  </a:outerShdw>
                </a:effectLst>
              </a:endParaRPr>
            </a:p>
          </p:txBody>
        </p:sp>
      </p:grpSp>
      <p:grpSp>
        <p:nvGrpSpPr>
          <p:cNvPr id="18" name="קבוצה 17">
            <a:extLst>
              <a:ext uri="{FF2B5EF4-FFF2-40B4-BE49-F238E27FC236}">
                <a16:creationId xmlns:a16="http://schemas.microsoft.com/office/drawing/2014/main" id="{77FB2EF8-1256-E3A1-9EDA-3CF6EBFA8ECF}"/>
              </a:ext>
            </a:extLst>
          </p:cNvPr>
          <p:cNvGrpSpPr/>
          <p:nvPr/>
        </p:nvGrpSpPr>
        <p:grpSpPr>
          <a:xfrm>
            <a:off x="4654490" y="-80116"/>
            <a:ext cx="6903101" cy="2785729"/>
            <a:chOff x="4654490" y="-80116"/>
            <a:chExt cx="6903101" cy="2785729"/>
          </a:xfrm>
        </p:grpSpPr>
        <p:grpSp>
          <p:nvGrpSpPr>
            <p:cNvPr id="7" name="קבוצה 6">
              <a:extLst>
                <a:ext uri="{FF2B5EF4-FFF2-40B4-BE49-F238E27FC236}">
                  <a16:creationId xmlns:a16="http://schemas.microsoft.com/office/drawing/2014/main" id="{C12ED379-2779-AC03-930E-21B5309C4DC6}"/>
                </a:ext>
              </a:extLst>
            </p:cNvPr>
            <p:cNvGrpSpPr/>
            <p:nvPr/>
          </p:nvGrpSpPr>
          <p:grpSpPr>
            <a:xfrm>
              <a:off x="5507665" y="-80116"/>
              <a:ext cx="6049926" cy="2785729"/>
              <a:chOff x="5507665" y="-80116"/>
              <a:chExt cx="6049926" cy="2785729"/>
            </a:xfrm>
          </p:grpSpPr>
          <p:sp>
            <p:nvSpPr>
              <p:cNvPr id="6" name="מלבן 5">
                <a:extLst>
                  <a:ext uri="{FF2B5EF4-FFF2-40B4-BE49-F238E27FC236}">
                    <a16:creationId xmlns:a16="http://schemas.microsoft.com/office/drawing/2014/main" id="{D18927CD-B806-1147-C6C5-A2225C9ED9F0}"/>
                  </a:ext>
                </a:extLst>
              </p:cNvPr>
              <p:cNvSpPr/>
              <p:nvPr/>
            </p:nvSpPr>
            <p:spPr>
              <a:xfrm>
                <a:off x="5507665" y="705140"/>
                <a:ext cx="6049926" cy="1700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descr="William Shakespeare - Wikipedia">
                <a:extLst>
                  <a:ext uri="{FF2B5EF4-FFF2-40B4-BE49-F238E27FC236}">
                    <a16:creationId xmlns:a16="http://schemas.microsoft.com/office/drawing/2014/main" id="{44FF1319-415E-D95B-E3EA-63691A6B06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6120" y="159488"/>
                <a:ext cx="1797661" cy="230237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3" name="קבוצה 2">
                <a:extLst>
                  <a:ext uri="{FF2B5EF4-FFF2-40B4-BE49-F238E27FC236}">
                    <a16:creationId xmlns:a16="http://schemas.microsoft.com/office/drawing/2014/main" id="{AEECB224-3646-1203-CF63-51BACC5DF144}"/>
                  </a:ext>
                </a:extLst>
              </p:cNvPr>
              <p:cNvGrpSpPr/>
              <p:nvPr/>
            </p:nvGrpSpPr>
            <p:grpSpPr>
              <a:xfrm>
                <a:off x="8537945" y="-80116"/>
                <a:ext cx="2805222" cy="2785729"/>
                <a:chOff x="5459436" y="2792436"/>
                <a:chExt cx="4065563" cy="4065563"/>
              </a:xfrm>
              <a:effectLst/>
            </p:grpSpPr>
            <p:pic>
              <p:nvPicPr>
                <p:cNvPr id="1028" name="Picture 4" descr="Thief Flat Character Design. Bandit With Big Bag. Robber In Mask. Cartoon  Vector Illustration. Royalty Free SVG, Cliparts, Vectors, And Stock  Illustration. Image 76193016.">
                  <a:extLst>
                    <a:ext uri="{FF2B5EF4-FFF2-40B4-BE49-F238E27FC236}">
                      <a16:creationId xmlns:a16="http://schemas.microsoft.com/office/drawing/2014/main" id="{34FA7C89-6E6A-CCA2-6E5D-D011079DAD8F}"/>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59436" y="2792436"/>
                  <a:ext cx="4065563" cy="40655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3FBEDF2-3894-C975-B8A1-F5807B6E9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653" r="12653"/>
                <a:stretch/>
              </p:blipFill>
              <p:spPr bwMode="auto">
                <a:xfrm>
                  <a:off x="7258494" y="3759511"/>
                  <a:ext cx="1605546" cy="20563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sp>
          <p:nvSpPr>
            <p:cNvPr id="14" name="מלבן 13">
              <a:extLst>
                <a:ext uri="{FF2B5EF4-FFF2-40B4-BE49-F238E27FC236}">
                  <a16:creationId xmlns:a16="http://schemas.microsoft.com/office/drawing/2014/main" id="{7C9AC747-B4E9-6306-8DCD-586AF3967B0D}"/>
                </a:ext>
              </a:extLst>
            </p:cNvPr>
            <p:cNvSpPr/>
            <p:nvPr/>
          </p:nvSpPr>
          <p:spPr>
            <a:xfrm>
              <a:off x="4654490" y="-34030"/>
              <a:ext cx="1748881" cy="923330"/>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 </a:t>
              </a:r>
              <a:br>
                <a:rPr lang="en-US" b="0" cap="none" spc="0" dirty="0">
                  <a:ln w="0"/>
                  <a:solidFill>
                    <a:schemeClr val="tx1"/>
                  </a:solidFill>
                  <a:effectLst>
                    <a:outerShdw blurRad="38100" dist="19050" dir="2700000" algn="tl" rotWithShape="0">
                      <a:schemeClr val="dk1">
                        <a:alpha val="40000"/>
                      </a:schemeClr>
                    </a:outerShdw>
                  </a:effectLst>
                </a:rPr>
              </a:br>
              <a:r>
                <a:rPr lang="en-US" b="0" cap="none" spc="0" dirty="0">
                  <a:ln w="0"/>
                  <a:solidFill>
                    <a:schemeClr val="tx1"/>
                  </a:solidFill>
                  <a:effectLst>
                    <a:outerShdw blurRad="38100" dist="19050" dir="2700000" algn="tl" rotWithShape="0">
                      <a:schemeClr val="dk1">
                        <a:alpha val="40000"/>
                      </a:schemeClr>
                    </a:outerShdw>
                  </a:effectLst>
                </a:rPr>
                <a:t>W. Shakespeare piece</a:t>
              </a:r>
              <a:endParaRPr lang="he-IL" b="0" cap="none" spc="0" dirty="0">
                <a:ln w="0"/>
                <a:solidFill>
                  <a:schemeClr val="tx1"/>
                </a:solidFill>
                <a:effectLst>
                  <a:outerShdw blurRad="38100" dist="19050" dir="2700000" algn="tl" rotWithShape="0">
                    <a:schemeClr val="dk1">
                      <a:alpha val="40000"/>
                    </a:schemeClr>
                  </a:outerShdw>
                </a:effectLst>
              </a:endParaRPr>
            </a:p>
          </p:txBody>
        </p:sp>
        <p:sp>
          <p:nvSpPr>
            <p:cNvPr id="17" name="תיבת טקסט 16">
              <a:extLst>
                <a:ext uri="{FF2B5EF4-FFF2-40B4-BE49-F238E27FC236}">
                  <a16:creationId xmlns:a16="http://schemas.microsoft.com/office/drawing/2014/main" id="{C1E9171D-3127-1C4D-F072-00C5427DABDB}"/>
                </a:ext>
              </a:extLst>
            </p:cNvPr>
            <p:cNvSpPr txBox="1"/>
            <p:nvPr/>
          </p:nvSpPr>
          <p:spPr>
            <a:xfrm>
              <a:off x="8323521" y="82280"/>
              <a:ext cx="1196244" cy="646331"/>
            </a:xfrm>
            <a:prstGeom prst="rect">
              <a:avLst/>
            </a:prstGeom>
            <a:noFill/>
          </p:spPr>
          <p:txBody>
            <a:bodyPr wrap="square">
              <a:spAutoFit/>
            </a:bodyPr>
            <a:lstStyle/>
            <a:p>
              <a:r>
                <a:rPr kumimoji="0" lang="en-US" altLang="he-IL" sz="1800" b="0" i="0" u="none" strike="noStrike" cap="none" normalizeH="0" baseline="0" dirty="0">
                  <a:ln>
                    <a:noFill/>
                  </a:ln>
                  <a:effectLst>
                    <a:outerShdw blurRad="38100" dist="38100" dir="2700000" algn="tl">
                      <a:srgbClr val="000000">
                        <a:alpha val="43137"/>
                      </a:srgbClr>
                    </a:outerShdw>
                  </a:effectLst>
                </a:rPr>
                <a:t>Plagiarism</a:t>
              </a:r>
              <a:r>
                <a:rPr lang="en-US" altLang="he-IL" dirty="0">
                  <a:effectLst>
                    <a:outerShdw blurRad="38100" dist="38100" dir="2700000" algn="tl">
                      <a:srgbClr val="000000">
                        <a:alpha val="43137"/>
                      </a:srgbClr>
                    </a:outerShdw>
                  </a:effectLst>
                </a:rPr>
                <a:t> suspect</a:t>
              </a:r>
              <a:endParaRPr lang="he-IL" dirty="0">
                <a:effectLst>
                  <a:outerShdw blurRad="38100" dist="38100" dir="2700000" algn="tl">
                    <a:srgbClr val="000000">
                      <a:alpha val="43137"/>
                    </a:srgbClr>
                  </a:outerShdw>
                </a:effectLst>
              </a:endParaRPr>
            </a:p>
          </p:txBody>
        </p:sp>
      </p:grpSp>
      <p:sp>
        <p:nvSpPr>
          <p:cNvPr id="11" name="מציין מיקום של מספר שקופית 10">
            <a:extLst>
              <a:ext uri="{FF2B5EF4-FFF2-40B4-BE49-F238E27FC236}">
                <a16:creationId xmlns:a16="http://schemas.microsoft.com/office/drawing/2014/main" id="{7CDF1826-0919-D694-8863-139A0BC10C7C}"/>
              </a:ext>
            </a:extLst>
          </p:cNvPr>
          <p:cNvSpPr>
            <a:spLocks noGrp="1"/>
          </p:cNvSpPr>
          <p:nvPr>
            <p:ph type="sldNum" sz="quarter" idx="12"/>
          </p:nvPr>
        </p:nvSpPr>
        <p:spPr/>
        <p:txBody>
          <a:bodyPr/>
          <a:lstStyle/>
          <a:p>
            <a:fld id="{E85705DE-40D5-443A-A608-960415842535}" type="slidenum">
              <a:rPr lang="he-IL" sz="3000" smtClean="0">
                <a:solidFill>
                  <a:schemeClr val="bg2">
                    <a:lumMod val="50000"/>
                  </a:schemeClr>
                </a:solidFill>
                <a:effectLst>
                  <a:outerShdw blurRad="38100" dist="38100" dir="2700000" algn="tl">
                    <a:srgbClr val="000000">
                      <a:alpha val="43137"/>
                    </a:srgbClr>
                  </a:outerShdw>
                </a:effectLst>
              </a:rPr>
              <a:t>11</a:t>
            </a:fld>
            <a:endParaRPr lang="he-IL" sz="3000">
              <a:solidFill>
                <a:schemeClr val="bg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71675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939B1BF-690C-EB7E-4EBF-B0B9AF3D6ADE}"/>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rtl="0"/>
            <a:r>
              <a:rPr lang="en-US" sz="6600" kern="1200" dirty="0">
                <a:solidFill>
                  <a:schemeClr val="tx1"/>
                </a:solidFill>
                <a:latin typeface="+mj-lt"/>
                <a:ea typeface="+mj-ea"/>
                <a:cs typeface="+mj-cs"/>
              </a:rPr>
              <a:t>Architecture</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מציין מיקום של מספר שקופית 2">
            <a:extLst>
              <a:ext uri="{FF2B5EF4-FFF2-40B4-BE49-F238E27FC236}">
                <a16:creationId xmlns:a16="http://schemas.microsoft.com/office/drawing/2014/main" id="{72A3C11D-0647-25E7-F926-297886366052}"/>
              </a:ext>
            </a:extLst>
          </p:cNvPr>
          <p:cNvSpPr>
            <a:spLocks noGrp="1"/>
          </p:cNvSpPr>
          <p:nvPr>
            <p:ph type="sldNum" sz="quarter" idx="12"/>
          </p:nvPr>
        </p:nvSpPr>
        <p:spPr/>
        <p:txBody>
          <a:bodyPr/>
          <a:lstStyle/>
          <a:p>
            <a:fld id="{E85705DE-40D5-443A-A608-960415842535}" type="slidenum">
              <a:rPr lang="he-IL" sz="3000" smtClean="0">
                <a:solidFill>
                  <a:schemeClr val="bg2"/>
                </a:solidFill>
                <a:effectLst>
                  <a:outerShdw blurRad="38100" dist="38100" dir="2700000" algn="tl">
                    <a:srgbClr val="000000">
                      <a:alpha val="43137"/>
                    </a:srgbClr>
                  </a:outerShdw>
                </a:effectLst>
              </a:rPr>
              <a:t>12</a:t>
            </a:fld>
            <a:endParaRPr lang="he-IL" sz="300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42730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משולש ישר-זווית 3">
            <a:extLst>
              <a:ext uri="{FF2B5EF4-FFF2-40B4-BE49-F238E27FC236}">
                <a16:creationId xmlns:a16="http://schemas.microsoft.com/office/drawing/2014/main" id="{F2E8E65E-825F-D14E-B0C2-4BAD51E299EB}"/>
              </a:ext>
            </a:extLst>
          </p:cNvPr>
          <p:cNvSpPr/>
          <p:nvPr/>
        </p:nvSpPr>
        <p:spPr>
          <a:xfrm flipV="1">
            <a:off x="0" y="0"/>
            <a:ext cx="2330626" cy="5029846"/>
          </a:xfrm>
          <a:prstGeom prst="rtTriangle">
            <a:avLst/>
          </a:prstGeom>
          <a:solidFill>
            <a:schemeClr val="tx2"/>
          </a:solidFill>
          <a:ln>
            <a:solidFill>
              <a:srgbClr val="75453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8" name="Picture 4">
            <a:extLst>
              <a:ext uri="{FF2B5EF4-FFF2-40B4-BE49-F238E27FC236}">
                <a16:creationId xmlns:a16="http://schemas.microsoft.com/office/drawing/2014/main" id="{859697E8-5F2D-2948-B502-0EF82B9D23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309"/>
          <a:stretch/>
        </p:blipFill>
        <p:spPr bwMode="auto">
          <a:xfrm>
            <a:off x="3470287" y="416674"/>
            <a:ext cx="6177747" cy="5665261"/>
          </a:xfrm>
          <a:prstGeom prst="rect">
            <a:avLst/>
          </a:prstGeom>
          <a:noFill/>
          <a:extLst>
            <a:ext uri="{909E8E84-426E-40DD-AFC4-6F175D3DCCD1}">
              <a14:hiddenFill xmlns:a14="http://schemas.microsoft.com/office/drawing/2010/main">
                <a:solidFill>
                  <a:srgbClr val="FFFFFF"/>
                </a:solidFill>
              </a14:hiddenFill>
            </a:ext>
          </a:extLst>
        </p:spPr>
      </p:pic>
      <p:sp>
        <p:nvSpPr>
          <p:cNvPr id="5" name="הסבר: חץ ימינה 4">
            <a:extLst>
              <a:ext uri="{FF2B5EF4-FFF2-40B4-BE49-F238E27FC236}">
                <a16:creationId xmlns:a16="http://schemas.microsoft.com/office/drawing/2014/main" id="{9050DAE8-C5FA-8529-637B-6E2CE2AFF553}"/>
              </a:ext>
            </a:extLst>
          </p:cNvPr>
          <p:cNvSpPr/>
          <p:nvPr/>
        </p:nvSpPr>
        <p:spPr>
          <a:xfrm>
            <a:off x="4920342" y="416674"/>
            <a:ext cx="3630587" cy="1125047"/>
          </a:xfrm>
          <a:prstGeom prst="rightArrowCallout">
            <a:avLst/>
          </a:prstGeom>
          <a:noFill/>
          <a:ln>
            <a:solidFill>
              <a:schemeClr val="bg1"/>
            </a:solidFill>
          </a:ln>
          <a:effectLst>
            <a:glow rad="139700">
              <a:srgbClr val="00B0F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הסבר: חץ ימינה 5">
            <a:extLst>
              <a:ext uri="{FF2B5EF4-FFF2-40B4-BE49-F238E27FC236}">
                <a16:creationId xmlns:a16="http://schemas.microsoft.com/office/drawing/2014/main" id="{02E89EFD-255C-80CA-0142-7465405BFB8F}"/>
              </a:ext>
            </a:extLst>
          </p:cNvPr>
          <p:cNvSpPr/>
          <p:nvPr/>
        </p:nvSpPr>
        <p:spPr>
          <a:xfrm rot="10800000">
            <a:off x="3583914" y="2484630"/>
            <a:ext cx="3630586" cy="893135"/>
          </a:xfrm>
          <a:prstGeom prst="rightArrowCallout">
            <a:avLst/>
          </a:prstGeom>
          <a:noFill/>
          <a:ln>
            <a:solidFill>
              <a:schemeClr val="bg1"/>
            </a:solidFill>
          </a:ln>
          <a:effectLst>
            <a:glow rad="139700">
              <a:srgbClr val="00B0F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403452C2-3244-2646-57D8-31F45954000C}"/>
              </a:ext>
            </a:extLst>
          </p:cNvPr>
          <p:cNvSpPr/>
          <p:nvPr/>
        </p:nvSpPr>
        <p:spPr>
          <a:xfrm>
            <a:off x="6070600" y="5993122"/>
            <a:ext cx="139700" cy="133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4" name="מחבר חץ ישר 13">
            <a:extLst>
              <a:ext uri="{FF2B5EF4-FFF2-40B4-BE49-F238E27FC236}">
                <a16:creationId xmlns:a16="http://schemas.microsoft.com/office/drawing/2014/main" id="{92ED2641-C4D1-35FD-E16F-5FC5B5802063}"/>
              </a:ext>
            </a:extLst>
          </p:cNvPr>
          <p:cNvCxnSpPr>
            <a:cxnSpLocks/>
          </p:cNvCxnSpPr>
          <p:nvPr/>
        </p:nvCxnSpPr>
        <p:spPr>
          <a:xfrm>
            <a:off x="6140450" y="586105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מלבן 7">
            <a:extLst>
              <a:ext uri="{FF2B5EF4-FFF2-40B4-BE49-F238E27FC236}">
                <a16:creationId xmlns:a16="http://schemas.microsoft.com/office/drawing/2014/main" id="{09CAE643-1D74-1DA6-4232-E50596190521}"/>
              </a:ext>
            </a:extLst>
          </p:cNvPr>
          <p:cNvSpPr/>
          <p:nvPr/>
        </p:nvSpPr>
        <p:spPr>
          <a:xfrm>
            <a:off x="8550929" y="637542"/>
            <a:ext cx="2330626" cy="954107"/>
          </a:xfrm>
          <a:prstGeom prst="rect">
            <a:avLst/>
          </a:prstGeom>
          <a:noFill/>
        </p:spPr>
        <p:txBody>
          <a:bodyPr wrap="square" lIns="91440" tIns="45720" rIns="91440" bIns="45720">
            <a:spAutoFit/>
          </a:bodyPr>
          <a:lstStyle/>
          <a:p>
            <a:pPr algn="ctr"/>
            <a:r>
              <a:rPr lang="en-US" sz="2800" b="0" cap="none" spc="0" dirty="0">
                <a:ln w="0">
                  <a:solidFill>
                    <a:schemeClr val="tx1">
                      <a:lumMod val="95000"/>
                      <a:lumOff val="5000"/>
                    </a:schemeClr>
                  </a:solidFill>
                </a:ln>
                <a:solidFill>
                  <a:schemeClr val="tx2"/>
                </a:solidFill>
                <a:effectLst>
                  <a:outerShdw blurRad="38100" dist="19050" dir="2700000" algn="tl" rotWithShape="0">
                    <a:schemeClr val="dk1">
                      <a:alpha val="40000"/>
                    </a:schemeClr>
                  </a:outerShdw>
                </a:effectLst>
              </a:rPr>
              <a:t>Pre-processing</a:t>
            </a:r>
            <a:br>
              <a:rPr lang="en-US" sz="2800" b="0" cap="none" spc="0" dirty="0">
                <a:ln w="0">
                  <a:solidFill>
                    <a:schemeClr val="tx1">
                      <a:lumMod val="95000"/>
                      <a:lumOff val="5000"/>
                    </a:schemeClr>
                  </a:solidFill>
                </a:ln>
                <a:solidFill>
                  <a:schemeClr val="tx2"/>
                </a:solidFill>
                <a:effectLst>
                  <a:outerShdw blurRad="38100" dist="19050" dir="2700000" algn="tl" rotWithShape="0">
                    <a:schemeClr val="dk1">
                      <a:alpha val="40000"/>
                    </a:schemeClr>
                  </a:outerShdw>
                </a:effectLst>
              </a:rPr>
            </a:br>
            <a:r>
              <a:rPr lang="en-US" sz="2800" b="0" cap="none" spc="0" dirty="0">
                <a:ln w="0">
                  <a:solidFill>
                    <a:schemeClr val="tx1">
                      <a:lumMod val="95000"/>
                      <a:lumOff val="5000"/>
                    </a:schemeClr>
                  </a:solidFill>
                </a:ln>
                <a:solidFill>
                  <a:schemeClr val="tx2"/>
                </a:solidFill>
                <a:effectLst>
                  <a:outerShdw blurRad="38100" dist="19050" dir="2700000" algn="tl" rotWithShape="0">
                    <a:schemeClr val="dk1">
                      <a:alpha val="40000"/>
                    </a:schemeClr>
                  </a:outerShdw>
                </a:effectLst>
              </a:rPr>
              <a:t>of the data</a:t>
            </a:r>
            <a:endParaRPr lang="he-IL" sz="2800" b="0" cap="none" spc="0" dirty="0">
              <a:ln w="0">
                <a:solidFill>
                  <a:schemeClr val="tx1">
                    <a:lumMod val="95000"/>
                    <a:lumOff val="5000"/>
                  </a:schemeClr>
                </a:solidFill>
              </a:ln>
              <a:solidFill>
                <a:schemeClr val="tx2"/>
              </a:solidFill>
              <a:effectLst>
                <a:outerShdw blurRad="38100" dist="19050" dir="2700000" algn="tl" rotWithShape="0">
                  <a:schemeClr val="dk1">
                    <a:alpha val="40000"/>
                  </a:schemeClr>
                </a:outerShdw>
              </a:effectLst>
            </a:endParaRPr>
          </a:p>
        </p:txBody>
      </p:sp>
      <p:sp>
        <p:nvSpPr>
          <p:cNvPr id="9" name="מלבן 8">
            <a:extLst>
              <a:ext uri="{FF2B5EF4-FFF2-40B4-BE49-F238E27FC236}">
                <a16:creationId xmlns:a16="http://schemas.microsoft.com/office/drawing/2014/main" id="{08D93E79-9D7F-7F16-0D7C-B314B71AC287}"/>
              </a:ext>
            </a:extLst>
          </p:cNvPr>
          <p:cNvSpPr/>
          <p:nvPr/>
        </p:nvSpPr>
        <p:spPr>
          <a:xfrm>
            <a:off x="1170372" y="2252718"/>
            <a:ext cx="2627290" cy="1384995"/>
          </a:xfrm>
          <a:prstGeom prst="rect">
            <a:avLst/>
          </a:prstGeom>
          <a:noFill/>
        </p:spPr>
        <p:txBody>
          <a:bodyPr wrap="square" lIns="91440" tIns="45720" rIns="91440" bIns="45720">
            <a:spAutoFit/>
          </a:bodyPr>
          <a:lstStyle/>
          <a:p>
            <a:pPr algn="ctr"/>
            <a:r>
              <a:rPr lang="en-US" sz="2800" b="0" cap="none" spc="0" dirty="0">
                <a:ln w="0">
                  <a:solidFill>
                    <a:schemeClr val="tx1">
                      <a:lumMod val="95000"/>
                      <a:lumOff val="5000"/>
                    </a:schemeClr>
                  </a:solidFill>
                </a:ln>
                <a:solidFill>
                  <a:schemeClr val="tx2"/>
                </a:solidFill>
                <a:effectLst>
                  <a:outerShdw blurRad="38100" dist="19050" dir="2700000" algn="tl" rotWithShape="0">
                    <a:schemeClr val="dk1">
                      <a:alpha val="40000"/>
                    </a:schemeClr>
                  </a:outerShdw>
                </a:effectLst>
              </a:rPr>
              <a:t>Semantic Word embeddings production</a:t>
            </a:r>
            <a:endParaRPr lang="he-IL" sz="2800" b="0" cap="none" spc="0" dirty="0">
              <a:ln w="0">
                <a:solidFill>
                  <a:schemeClr val="tx1">
                    <a:lumMod val="95000"/>
                    <a:lumOff val="5000"/>
                  </a:schemeClr>
                </a:solidFill>
              </a:ln>
              <a:solidFill>
                <a:schemeClr val="tx2"/>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2CA253E7-92C1-9D3C-0DA4-688CFE5BD387}"/>
              </a:ext>
            </a:extLst>
          </p:cNvPr>
          <p:cNvSpPr/>
          <p:nvPr/>
        </p:nvSpPr>
        <p:spPr>
          <a:xfrm>
            <a:off x="7985199" y="4674802"/>
            <a:ext cx="2923954" cy="1384995"/>
          </a:xfrm>
          <a:prstGeom prst="rect">
            <a:avLst/>
          </a:prstGeom>
          <a:noFill/>
        </p:spPr>
        <p:txBody>
          <a:bodyPr wrap="square" lIns="91440" tIns="45720" rIns="91440" bIns="45720">
            <a:spAutoFit/>
          </a:bodyPr>
          <a:lstStyle/>
          <a:p>
            <a:pPr algn="ctr"/>
            <a:r>
              <a:rPr lang="en-US" sz="2800" b="0" cap="none" spc="0" dirty="0">
                <a:ln w="0">
                  <a:solidFill>
                    <a:schemeClr val="tx1">
                      <a:lumMod val="95000"/>
                      <a:lumOff val="5000"/>
                    </a:schemeClr>
                  </a:solidFill>
                </a:ln>
                <a:solidFill>
                  <a:schemeClr val="tx2"/>
                </a:solidFill>
                <a:effectLst>
                  <a:outerShdw blurRad="38100" dist="19050" dir="2700000" algn="tl" rotWithShape="0">
                    <a:schemeClr val="dk1">
                      <a:alpha val="40000"/>
                    </a:schemeClr>
                  </a:outerShdw>
                </a:effectLst>
              </a:rPr>
              <a:t>Authorship embeddings production</a:t>
            </a:r>
            <a:endParaRPr lang="he-IL" sz="2800" b="0" cap="none" spc="0" dirty="0">
              <a:ln w="0">
                <a:solidFill>
                  <a:schemeClr val="tx1">
                    <a:lumMod val="95000"/>
                    <a:lumOff val="5000"/>
                  </a:schemeClr>
                </a:solidFill>
              </a:ln>
              <a:solidFill>
                <a:schemeClr val="tx2"/>
              </a:solidFill>
              <a:effectLst>
                <a:outerShdw blurRad="38100" dist="19050" dir="2700000" algn="tl" rotWithShape="0">
                  <a:schemeClr val="dk1">
                    <a:alpha val="40000"/>
                  </a:schemeClr>
                </a:outerShdw>
              </a:effectLst>
            </a:endParaRPr>
          </a:p>
        </p:txBody>
      </p:sp>
      <p:pic>
        <p:nvPicPr>
          <p:cNvPr id="12" name="Picture 4">
            <a:extLst>
              <a:ext uri="{FF2B5EF4-FFF2-40B4-BE49-F238E27FC236}">
                <a16:creationId xmlns:a16="http://schemas.microsoft.com/office/drawing/2014/main" id="{D673B2D1-2A73-D9F3-998A-684B3D23F9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103" b="5013"/>
          <a:stretch/>
        </p:blipFill>
        <p:spPr bwMode="auto">
          <a:xfrm>
            <a:off x="3470286" y="6412222"/>
            <a:ext cx="6177747" cy="580559"/>
          </a:xfrm>
          <a:prstGeom prst="rect">
            <a:avLst/>
          </a:prstGeom>
          <a:noFill/>
          <a:extLst>
            <a:ext uri="{909E8E84-426E-40DD-AFC4-6F175D3DCCD1}">
              <a14:hiddenFill xmlns:a14="http://schemas.microsoft.com/office/drawing/2010/main">
                <a:solidFill>
                  <a:srgbClr val="FFFFFF"/>
                </a:solidFill>
              </a14:hiddenFill>
            </a:ext>
          </a:extLst>
        </p:spPr>
      </p:pic>
      <p:sp>
        <p:nvSpPr>
          <p:cNvPr id="7" name="הסבר: חץ ימינה 6">
            <a:extLst>
              <a:ext uri="{FF2B5EF4-FFF2-40B4-BE49-F238E27FC236}">
                <a16:creationId xmlns:a16="http://schemas.microsoft.com/office/drawing/2014/main" id="{C2B24B65-3B96-BF1A-7631-D0759978307F}"/>
              </a:ext>
            </a:extLst>
          </p:cNvPr>
          <p:cNvSpPr/>
          <p:nvPr/>
        </p:nvSpPr>
        <p:spPr>
          <a:xfrm>
            <a:off x="4789714" y="4710223"/>
            <a:ext cx="3630587" cy="1487938"/>
          </a:xfrm>
          <a:prstGeom prst="rightArrowCallout">
            <a:avLst/>
          </a:prstGeom>
          <a:noFill/>
          <a:ln>
            <a:solidFill>
              <a:schemeClr val="bg1"/>
            </a:solidFill>
          </a:ln>
          <a:effectLst>
            <a:glow rad="139700">
              <a:srgbClr val="00B0F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ציין מיקום של מספר שקופית 1">
            <a:extLst>
              <a:ext uri="{FF2B5EF4-FFF2-40B4-BE49-F238E27FC236}">
                <a16:creationId xmlns:a16="http://schemas.microsoft.com/office/drawing/2014/main" id="{626DFDB0-DF59-55B7-C5D0-8ADC39107AD9}"/>
              </a:ext>
            </a:extLst>
          </p:cNvPr>
          <p:cNvSpPr>
            <a:spLocks noGrp="1"/>
          </p:cNvSpPr>
          <p:nvPr>
            <p:ph type="sldNum" sz="quarter" idx="12"/>
          </p:nvPr>
        </p:nvSpPr>
        <p:spPr/>
        <p:txBody>
          <a:bodyPr/>
          <a:lstStyle/>
          <a:p>
            <a:fld id="{E85705DE-40D5-443A-A608-960415842535}" type="slidenum">
              <a:rPr lang="he-IL" sz="3000" smtClean="0">
                <a:solidFill>
                  <a:srgbClr val="404040"/>
                </a:solidFill>
                <a:effectLst>
                  <a:outerShdw blurRad="38100" dist="38100" dir="2700000" algn="tl">
                    <a:srgbClr val="000000">
                      <a:alpha val="43137"/>
                    </a:srgbClr>
                  </a:outerShdw>
                </a:effectLst>
              </a:rPr>
              <a:t>13</a:t>
            </a:fld>
            <a:endParaRPr lang="he-IL" sz="3000" dirty="0">
              <a:solidFill>
                <a:srgbClr val="40404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8831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שולש ישר-זווית 3">
            <a:extLst>
              <a:ext uri="{FF2B5EF4-FFF2-40B4-BE49-F238E27FC236}">
                <a16:creationId xmlns:a16="http://schemas.microsoft.com/office/drawing/2014/main" id="{F2E8E65E-825F-D14E-B0C2-4BAD51E299EB}"/>
              </a:ext>
            </a:extLst>
          </p:cNvPr>
          <p:cNvSpPr/>
          <p:nvPr/>
        </p:nvSpPr>
        <p:spPr>
          <a:xfrm flipV="1">
            <a:off x="0" y="0"/>
            <a:ext cx="2330626" cy="5029846"/>
          </a:xfrm>
          <a:prstGeom prst="rtTriangle">
            <a:avLst/>
          </a:prstGeom>
          <a:solidFill>
            <a:schemeClr val="tx2"/>
          </a:solidFill>
          <a:ln>
            <a:solidFill>
              <a:srgbClr val="75453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8" name="Picture 4">
            <a:extLst>
              <a:ext uri="{FF2B5EF4-FFF2-40B4-BE49-F238E27FC236}">
                <a16:creationId xmlns:a16="http://schemas.microsoft.com/office/drawing/2014/main" id="{859697E8-5F2D-2948-B502-0EF82B9D23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59" t="1317" r="37641" b="70083"/>
          <a:stretch/>
        </p:blipFill>
        <p:spPr bwMode="auto">
          <a:xfrm>
            <a:off x="3267879" y="1294791"/>
            <a:ext cx="5875967" cy="4489011"/>
          </a:xfrm>
          <a:prstGeom prst="rect">
            <a:avLst/>
          </a:prstGeom>
          <a:noFill/>
          <a:extLst>
            <a:ext uri="{909E8E84-426E-40DD-AFC4-6F175D3DCCD1}">
              <a14:hiddenFill xmlns:a14="http://schemas.microsoft.com/office/drawing/2010/main">
                <a:solidFill>
                  <a:srgbClr val="FFFFFF"/>
                </a:solidFill>
              </a14:hiddenFill>
            </a:ext>
          </a:extLst>
        </p:spPr>
      </p:pic>
      <p:sp>
        <p:nvSpPr>
          <p:cNvPr id="17" name="אליפסה 16">
            <a:extLst>
              <a:ext uri="{FF2B5EF4-FFF2-40B4-BE49-F238E27FC236}">
                <a16:creationId xmlns:a16="http://schemas.microsoft.com/office/drawing/2014/main" id="{403452C2-3244-2646-57D8-31F45954000C}"/>
              </a:ext>
            </a:extLst>
          </p:cNvPr>
          <p:cNvSpPr/>
          <p:nvPr/>
        </p:nvSpPr>
        <p:spPr>
          <a:xfrm>
            <a:off x="6070600" y="5993122"/>
            <a:ext cx="139700" cy="133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09CAE643-1D74-1DA6-4232-E50596190521}"/>
              </a:ext>
            </a:extLst>
          </p:cNvPr>
          <p:cNvSpPr/>
          <p:nvPr/>
        </p:nvSpPr>
        <p:spPr>
          <a:xfrm>
            <a:off x="2136686" y="377585"/>
            <a:ext cx="8138355" cy="707886"/>
          </a:xfrm>
          <a:prstGeom prst="rect">
            <a:avLst/>
          </a:prstGeom>
          <a:noFill/>
        </p:spPr>
        <p:txBody>
          <a:bodyPr wrap="square" lIns="91440" tIns="45720" rIns="91440" bIns="45720">
            <a:spAutoFit/>
          </a:bodyPr>
          <a:lstStyle/>
          <a:p>
            <a:pPr algn="ctr" rtl="0"/>
            <a:r>
              <a:rPr lang="en-US" sz="4000" b="0" cap="none" spc="0" dirty="0">
                <a:ln w="0">
                  <a:solidFill>
                    <a:schemeClr val="tx1">
                      <a:lumMod val="95000"/>
                      <a:lumOff val="5000"/>
                    </a:schemeClr>
                  </a:solidFill>
                </a:ln>
                <a:solidFill>
                  <a:schemeClr val="tx2"/>
                </a:solidFill>
                <a:effectLst>
                  <a:outerShdw blurRad="38100" dist="19050" dir="2700000" algn="tl" rotWithShape="0">
                    <a:schemeClr val="dk1">
                      <a:alpha val="40000"/>
                    </a:schemeClr>
                  </a:outerShdw>
                </a:effectLst>
              </a:rPr>
              <a:t>Pre-processing of the data</a:t>
            </a:r>
            <a:endParaRPr lang="he-IL" sz="4000" b="0" cap="none" spc="0" dirty="0">
              <a:ln w="0">
                <a:solidFill>
                  <a:schemeClr val="tx1">
                    <a:lumMod val="95000"/>
                    <a:lumOff val="5000"/>
                  </a:schemeClr>
                </a:solidFill>
              </a:ln>
              <a:solidFill>
                <a:schemeClr val="tx2"/>
              </a:solidFill>
              <a:effectLst>
                <a:outerShdw blurRad="38100" dist="19050" dir="2700000" algn="tl" rotWithShape="0">
                  <a:schemeClr val="dk1">
                    <a:alpha val="40000"/>
                  </a:schemeClr>
                </a:outerShdw>
              </a:effectLst>
            </a:endParaRPr>
          </a:p>
        </p:txBody>
      </p:sp>
      <p:sp>
        <p:nvSpPr>
          <p:cNvPr id="2" name="מציין מיקום של מספר שקופית 1">
            <a:extLst>
              <a:ext uri="{FF2B5EF4-FFF2-40B4-BE49-F238E27FC236}">
                <a16:creationId xmlns:a16="http://schemas.microsoft.com/office/drawing/2014/main" id="{626DFDB0-DF59-55B7-C5D0-8ADC39107AD9}"/>
              </a:ext>
            </a:extLst>
          </p:cNvPr>
          <p:cNvSpPr>
            <a:spLocks noGrp="1"/>
          </p:cNvSpPr>
          <p:nvPr>
            <p:ph type="sldNum" sz="quarter" idx="12"/>
          </p:nvPr>
        </p:nvSpPr>
        <p:spPr/>
        <p:txBody>
          <a:bodyPr/>
          <a:lstStyle/>
          <a:p>
            <a:fld id="{E85705DE-40D5-443A-A608-960415842535}" type="slidenum">
              <a:rPr lang="he-IL" sz="3000" smtClean="0">
                <a:solidFill>
                  <a:srgbClr val="404040"/>
                </a:solidFill>
                <a:effectLst>
                  <a:outerShdw blurRad="38100" dist="38100" dir="2700000" algn="tl">
                    <a:srgbClr val="000000">
                      <a:alpha val="43137"/>
                    </a:srgbClr>
                  </a:outerShdw>
                </a:effectLst>
              </a:rPr>
              <a:t>14</a:t>
            </a:fld>
            <a:endParaRPr lang="he-IL" sz="3000" dirty="0">
              <a:solidFill>
                <a:srgbClr val="40404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41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5378" name="Rectangle 15377">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BED0DA6-5D4F-F5F5-380D-5DD2F1A56D36}"/>
              </a:ext>
            </a:extLst>
          </p:cNvPr>
          <p:cNvSpPr>
            <a:spLocks noGrp="1"/>
          </p:cNvSpPr>
          <p:nvPr>
            <p:ph type="title"/>
          </p:nvPr>
        </p:nvSpPr>
        <p:spPr>
          <a:xfrm>
            <a:off x="6159883" y="1162197"/>
            <a:ext cx="5397237" cy="1325563"/>
          </a:xfrm>
        </p:spPr>
        <p:txBody>
          <a:bodyPr vert="horz" lIns="91440" tIns="45720" rIns="91440" bIns="45720" rtlCol="0" anchor="ctr">
            <a:normAutofit/>
          </a:bodyPr>
          <a:lstStyle/>
          <a:p>
            <a:pPr algn="l" rtl="0"/>
            <a:r>
              <a:rPr lang="en-US" b="1" dirty="0">
                <a:ln>
                  <a:solidFill>
                    <a:schemeClr val="tx1"/>
                  </a:solidFill>
                </a:ln>
                <a:effectLst>
                  <a:outerShdw blurRad="38100" dist="38100" dir="2700000" algn="tl">
                    <a:srgbClr val="000000">
                      <a:alpha val="43137"/>
                    </a:srgbClr>
                  </a:outerShdw>
                </a:effectLst>
              </a:rPr>
              <a:t>Frozen transformer</a:t>
            </a:r>
          </a:p>
        </p:txBody>
      </p:sp>
      <p:pic>
        <p:nvPicPr>
          <p:cNvPr id="15364" name="Picture 4" descr="Disney Princess Dolls Join Transformers, G.I. Joe in Hasbro Toy Chest -  Variety">
            <a:extLst>
              <a:ext uri="{FF2B5EF4-FFF2-40B4-BE49-F238E27FC236}">
                <a16:creationId xmlns:a16="http://schemas.microsoft.com/office/drawing/2014/main" id="{06F445A9-A149-B8C3-7A35-0D8A6EFEE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698353" y="684033"/>
            <a:ext cx="4555700" cy="2562581"/>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a:noFill/>
          <a:extLst>
            <a:ext uri="{909E8E84-426E-40DD-AFC4-6F175D3DCCD1}">
              <a14:hiddenFill xmlns:a14="http://schemas.microsoft.com/office/drawing/2010/main">
                <a:solidFill>
                  <a:srgbClr val="FFFFFF"/>
                </a:solidFill>
              </a14:hiddenFill>
            </a:ext>
          </a:extLst>
        </p:spPr>
      </p:pic>
      <p:sp>
        <p:nvSpPr>
          <p:cNvPr id="15380" name="Freeform: Shape 15379">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362" name="Picture 2" descr="Takara Tomy Md-14 Frozen Megatron Transformers Movie 4904810770589 for sale  online | eBay">
            <a:extLst>
              <a:ext uri="{FF2B5EF4-FFF2-40B4-BE49-F238E27FC236}">
                <a16:creationId xmlns:a16="http://schemas.microsoft.com/office/drawing/2014/main" id="{22483195-A9EA-EAE2-9DAD-DF522DF00DE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905" b="98093" l="1600" r="98200">
                        <a14:foregroundMark x1="41600" y1="11172" x2="44000" y2="12262"/>
                        <a14:foregroundMark x1="43000" y1="12807" x2="42200" y2="13896"/>
                        <a14:foregroundMark x1="42200" y1="14169" x2="42800" y2="13624"/>
                        <a14:foregroundMark x1="13400" y1="20708" x2="12200" y2="6540"/>
                        <a14:foregroundMark x1="12200" y1="6540" x2="13800" y2="20436"/>
                        <a14:foregroundMark x1="12400" y1="20708" x2="4600" y2="10627"/>
                        <a14:foregroundMark x1="4600" y1="10627" x2="8400" y2="24796"/>
                        <a14:foregroundMark x1="8400" y1="24796" x2="15400" y2="36240"/>
                        <a14:foregroundMark x1="15400" y1="36240" x2="13400" y2="17984"/>
                        <a14:foregroundMark x1="13400" y1="17984" x2="11400" y2="20163"/>
                        <a14:foregroundMark x1="7800" y1="14714" x2="8200" y2="23433"/>
                        <a14:foregroundMark x1="7800" y1="23161" x2="1600" y2="7084"/>
                        <a14:foregroundMark x1="1600" y1="7084" x2="9400" y2="16621"/>
                        <a14:foregroundMark x1="9400" y1="16621" x2="9400" y2="16621"/>
                        <a14:foregroundMark x1="30200" y1="36240" x2="30200" y2="38965"/>
                        <a14:foregroundMark x1="37000" y1="35150" x2="30200" y2="49319"/>
                        <a14:foregroundMark x1="30200" y1="49319" x2="18400" y2="44142"/>
                        <a14:foregroundMark x1="18400" y1="44142" x2="15600" y2="28610"/>
                        <a14:foregroundMark x1="15600" y1="28610" x2="15800" y2="28338"/>
                        <a14:foregroundMark x1="59800" y1="40054" x2="60800" y2="55858"/>
                        <a14:foregroundMark x1="60800" y1="55858" x2="74400" y2="41962"/>
                        <a14:foregroundMark x1="74400" y1="41962" x2="80000" y2="30245"/>
                        <a14:foregroundMark x1="80000" y1="30245" x2="80600" y2="29973"/>
                        <a14:foregroundMark x1="83400" y1="34060" x2="91800" y2="24523"/>
                        <a14:foregroundMark x1="91800" y1="24523" x2="97000" y2="11989"/>
                        <a14:foregroundMark x1="97000" y1="11989" x2="84800" y2="30790"/>
                        <a14:foregroundMark x1="81117" y1="6341" x2="81200" y2="4905"/>
                        <a14:foregroundMark x1="80400" y1="18801" x2="80901" y2="10091"/>
                        <a14:foregroundMark x1="80319" y1="9554" x2="78000" y2="21798"/>
                        <a14:foregroundMark x1="80407" y1="9092" x2="80347" y2="9410"/>
                        <a14:foregroundMark x1="80631" y1="7911" x2="80432" y2="8960"/>
                        <a14:foregroundMark x1="81200" y1="4905" x2="80936" y2="6300"/>
                        <a14:foregroundMark x1="78000" y1="21798" x2="78000" y2="22616"/>
                        <a14:foregroundMark x1="63400" y1="20981" x2="52600" y2="20981"/>
                        <a14:foregroundMark x1="52600" y1="20981" x2="52600" y2="21526"/>
                        <a14:foregroundMark x1="52600" y1="21526" x2="63600" y2="17166"/>
                        <a14:foregroundMark x1="63600" y1="17166" x2="54000" y2="21526"/>
                        <a14:foregroundMark x1="54000" y1="21526" x2="53400" y2="21253"/>
                        <a14:foregroundMark x1="35400" y1="17984" x2="24600" y2="16349"/>
                        <a14:foregroundMark x1="24600" y1="16349" x2="29400" y2="23433"/>
                        <a14:foregroundMark x1="43400" y1="12262" x2="47800" y2="12262"/>
                        <a14:foregroundMark x1="47800" y1="12262" x2="44400" y2="14169"/>
                        <a14:foregroundMark x1="62200" y1="85286" x2="70200" y2="94278"/>
                        <a14:foregroundMark x1="70200" y1="94278" x2="48200" y2="93460"/>
                        <a14:foregroundMark x1="48200" y1="93460" x2="55200" y2="83924"/>
                        <a14:foregroundMark x1="32400" y1="64850" x2="27200" y2="78747"/>
                        <a14:foregroundMark x1="27200" y1="78747" x2="30600" y2="84196"/>
                        <a14:foregroundMark x1="32600" y1="89918" x2="21800" y2="98365"/>
                        <a14:foregroundMark x1="21800" y1="98365" x2="22600" y2="91008"/>
                        <a14:foregroundMark x1="91000" y1="25341" x2="95400" y2="16621"/>
                        <a14:foregroundMark x1="95400" y1="16621" x2="89800" y2="26431"/>
                        <a14:foregroundMark x1="89800" y1="26431" x2="98200" y2="16076"/>
                        <a14:foregroundMark x1="98200" y1="16076" x2="87800" y2="29973"/>
                        <a14:foregroundMark x1="74600" y1="44142" x2="66400" y2="55586"/>
                        <a14:foregroundMark x1="66400" y1="55586" x2="58200" y2="56131"/>
                        <a14:foregroundMark x1="21200" y1="45777" x2="29200" y2="55041"/>
                        <a14:foregroundMark x1="29200" y1="55041" x2="30200" y2="55041"/>
                        <a14:foregroundMark x1="29800" y1="56131" x2="21000" y2="44959"/>
                        <a14:foregroundMark x1="21000" y1="44959" x2="20600" y2="43324"/>
                        <a14:foregroundMark x1="20600" y1="43324" x2="25000" y2="56403"/>
                        <a14:foregroundMark x1="25000" y1="56403" x2="32200" y2="59128"/>
                        <a14:foregroundMark x1="80689" y1="9931" x2="80400" y2="18801"/>
                        <a14:foregroundMark x1="80754" y1="7939" x2="80691" y2="9886"/>
                        <a14:foregroundMark x1="80400" y1="19619" x2="80600" y2="7902"/>
                        <a14:foregroundMark x1="80490" y1="9830" x2="79800" y2="20163"/>
                        <a14:foregroundMark x1="80600" y1="8174" x2="80497" y2="9716"/>
                        <a14:foregroundMark x1="80000" y1="21798" x2="77868" y2="9451"/>
                        <a14:backgroundMark x1="83000" y1="6540" x2="86600" y2="9264"/>
                        <a14:backgroundMark x1="86200" y1="8719" x2="83600" y2="6267"/>
                        <a14:backgroundMark x1="79000" y1="5450" x2="78400" y2="4905"/>
                        <a14:backgroundMark x1="78400" y1="5177" x2="65600" y2="7629"/>
                        <a14:backgroundMark x1="65600" y1="7629" x2="76600" y2="5450"/>
                        <a14:backgroundMark x1="76600" y1="5450" x2="77200" y2="5450"/>
                        <a14:backgroundMark x1="85200" y1="5177" x2="84200" y2="5450"/>
                        <a14:backgroundMark x1="84200" y1="6540" x2="84600" y2="9809"/>
                        <a14:backgroundMark x1="84600" y1="10354" x2="84600" y2="10354"/>
                        <a14:backgroundMark x1="82000" y1="6540" x2="81800" y2="8174"/>
                      </a14:backgroundRemoval>
                    </a14:imgEffect>
                  </a14:imgLayer>
                </a14:imgProps>
              </a:ext>
              <a:ext uri="{28A0092B-C50C-407E-A947-70E740481C1C}">
                <a14:useLocalDpi xmlns:a14="http://schemas.microsoft.com/office/drawing/2010/main" val="0"/>
              </a:ext>
            </a:extLst>
          </a:blip>
          <a:srcRect l="-2066" r="-1256" b="-6"/>
          <a:stretch/>
        </p:blipFill>
        <p:spPr bwMode="auto">
          <a:xfrm>
            <a:off x="698353" y="3526029"/>
            <a:ext cx="3842072" cy="273329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D53D2BB0-F569-ACAA-B363-711A59869B05}"/>
              </a:ext>
            </a:extLst>
          </p:cNvPr>
          <p:cNvSpPr txBox="1"/>
          <p:nvPr/>
        </p:nvSpPr>
        <p:spPr>
          <a:xfrm>
            <a:off x="6159883" y="2487759"/>
            <a:ext cx="5692811" cy="4051063"/>
          </a:xfrm>
          <a:prstGeom prst="rect">
            <a:avLst/>
          </a:prstGeom>
        </p:spPr>
        <p:txBody>
          <a:bodyPr vert="horz" lIns="91440" tIns="45720" rIns="91440" bIns="45720" rtlCol="0">
            <a:normAutofit/>
          </a:bodyPr>
          <a:lstStyle/>
          <a:p>
            <a:pPr algn="l" rtl="0">
              <a:lnSpc>
                <a:spcPct val="90000"/>
              </a:lnSpc>
              <a:spcBef>
                <a:spcPts val="1200"/>
              </a:spcBef>
              <a:spcAft>
                <a:spcPts val="1200"/>
              </a:spcAft>
            </a:pPr>
            <a:r>
              <a:rPr lang="en-US" sz="2800" b="0" i="0" u="none" strike="noStrike" dirty="0">
                <a:effectLst/>
              </a:rPr>
              <a:t>The main goal of the frozen transformer is to </a:t>
            </a:r>
            <a:r>
              <a:rPr lang="en-US" sz="2800" b="1" i="0" u="none" strike="noStrike" dirty="0">
                <a:effectLst/>
              </a:rPr>
              <a:t>extract features for training the model</a:t>
            </a:r>
            <a:r>
              <a:rPr lang="en-US" sz="2800" b="0" i="0" u="none" strike="noStrike" dirty="0">
                <a:effectLst/>
              </a:rPr>
              <a:t>, with </a:t>
            </a:r>
            <a:r>
              <a:rPr lang="en-US" sz="2800" b="1" i="0" u="none" strike="noStrike" dirty="0">
                <a:effectLst/>
              </a:rPr>
              <a:t>speed</a:t>
            </a:r>
            <a:r>
              <a:rPr lang="en-US" sz="2800" b="0" i="0" u="none" strike="noStrike" dirty="0">
                <a:effectLst/>
              </a:rPr>
              <a:t>, from the </a:t>
            </a:r>
            <a:r>
              <a:rPr lang="en-US" sz="2800" b="1" i="0" u="none" strike="noStrike" dirty="0">
                <a:effectLst/>
              </a:rPr>
              <a:t>L tokens </a:t>
            </a:r>
            <a:r>
              <a:rPr lang="en-US" sz="2800" b="0" i="0" u="none" strike="noStrike" dirty="0">
                <a:effectLst/>
              </a:rPr>
              <a:t>it is given. </a:t>
            </a:r>
            <a:endParaRPr lang="en-US" sz="2800" b="0" dirty="0">
              <a:effectLst/>
            </a:endParaRPr>
          </a:p>
          <a:p>
            <a:pPr algn="l" rtl="0">
              <a:lnSpc>
                <a:spcPct val="90000"/>
              </a:lnSpc>
              <a:spcBef>
                <a:spcPts val="1200"/>
              </a:spcBef>
              <a:spcAft>
                <a:spcPts val="1200"/>
              </a:spcAft>
            </a:pPr>
            <a:r>
              <a:rPr lang="en-US" sz="2800" b="0" i="0" u="none" strike="noStrike" dirty="0">
                <a:effectLst/>
              </a:rPr>
              <a:t>Therefore, while training the model, the </a:t>
            </a:r>
            <a:r>
              <a:rPr lang="en-US" sz="2800" b="1" i="0" u="none" strike="noStrike" dirty="0">
                <a:effectLst/>
              </a:rPr>
              <a:t>layers </a:t>
            </a:r>
            <a:r>
              <a:rPr lang="en-US" sz="2800" b="0" i="0" u="none" strike="noStrike" dirty="0">
                <a:effectLst/>
              </a:rPr>
              <a:t>of the pre-trained transformer </a:t>
            </a:r>
            <a:r>
              <a:rPr lang="en-US" sz="2800" b="1" i="0" u="none" strike="noStrike" dirty="0">
                <a:effectLst/>
              </a:rPr>
              <a:t>are being frozen</a:t>
            </a:r>
            <a:r>
              <a:rPr lang="en-US" sz="2800" b="0" i="0" u="none" strike="noStrike" dirty="0">
                <a:effectLst/>
              </a:rPr>
              <a:t>, meaning </a:t>
            </a:r>
            <a:r>
              <a:rPr lang="en-US" sz="2800" b="1" i="0" u="none" strike="noStrike" dirty="0">
                <a:effectLst/>
              </a:rPr>
              <a:t>the weights of the transformer are kept unmodified. </a:t>
            </a:r>
            <a:endParaRPr lang="en-US" sz="2800" b="1" dirty="0">
              <a:effectLst/>
            </a:endParaRPr>
          </a:p>
        </p:txBody>
      </p:sp>
      <p:sp>
        <p:nvSpPr>
          <p:cNvPr id="15382" name="Arc 15381">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מציין מיקום של מספר שקופית 2">
            <a:extLst>
              <a:ext uri="{FF2B5EF4-FFF2-40B4-BE49-F238E27FC236}">
                <a16:creationId xmlns:a16="http://schemas.microsoft.com/office/drawing/2014/main" id="{2B6F4F2D-9CE4-10CE-3D1F-32B15E6C71FE}"/>
              </a:ext>
            </a:extLst>
          </p:cNvPr>
          <p:cNvSpPr>
            <a:spLocks noGrp="1"/>
          </p:cNvSpPr>
          <p:nvPr>
            <p:ph type="sldNum" sz="quarter" idx="12"/>
          </p:nvPr>
        </p:nvSpPr>
        <p:spPr/>
        <p:txBody>
          <a:bodyPr/>
          <a:lstStyle/>
          <a:p>
            <a:fld id="{E85705DE-40D5-443A-A608-960415842535}" type="slidenum">
              <a:rPr lang="he-IL" sz="3000" smtClean="0">
                <a:solidFill>
                  <a:srgbClr val="404040"/>
                </a:solidFill>
                <a:effectLst>
                  <a:outerShdw blurRad="38100" dist="38100" dir="2700000" algn="tl">
                    <a:srgbClr val="000000">
                      <a:alpha val="43137"/>
                    </a:srgbClr>
                  </a:outerShdw>
                </a:effectLst>
              </a:rPr>
              <a:t>15</a:t>
            </a:fld>
            <a:endParaRPr lang="he-IL" sz="3000" dirty="0">
              <a:solidFill>
                <a:srgbClr val="40404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96873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67000">
              <a:schemeClr val="accent4">
                <a:lumMod val="0"/>
                <a:lumOff val="100000"/>
              </a:schemeClr>
            </a:gs>
            <a:gs pos="100000">
              <a:schemeClr val="accent4">
                <a:lumMod val="60000"/>
                <a:lumOff val="4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4F5715E6-8EB9-47A4-1E4E-BAD915204884}"/>
              </a:ext>
            </a:extLst>
          </p:cNvPr>
          <p:cNvSpPr txBox="1"/>
          <p:nvPr/>
        </p:nvSpPr>
        <p:spPr>
          <a:xfrm>
            <a:off x="583314" y="234279"/>
            <a:ext cx="11062586" cy="1421928"/>
          </a:xfrm>
          <a:prstGeom prst="rect">
            <a:avLst/>
          </a:prstGeom>
          <a:noFill/>
        </p:spPr>
        <p:txBody>
          <a:bodyPr wrap="square">
            <a:spAutoFit/>
          </a:bodyPr>
          <a:lstStyle/>
          <a:p>
            <a:pPr algn="ctr" rtl="0">
              <a:lnSpc>
                <a:spcPct val="90000"/>
              </a:lnSpc>
              <a:spcBef>
                <a:spcPts val="1200"/>
              </a:spcBef>
              <a:spcAft>
                <a:spcPts val="1200"/>
              </a:spcAft>
            </a:pPr>
            <a:r>
              <a:rPr lang="en-US" sz="3200" b="1" dirty="0"/>
              <a:t>A s</a:t>
            </a:r>
            <a:r>
              <a:rPr lang="en-US" sz="3200" b="1" i="0" u="none" strike="noStrike" dirty="0">
                <a:effectLst/>
              </a:rPr>
              <a:t>emantic word embedding </a:t>
            </a:r>
            <a:r>
              <a:rPr lang="en-US" sz="3200" i="0" u="none" strike="noStrike" dirty="0">
                <a:effectLst/>
              </a:rPr>
              <a:t>is a semantic word representation as a </a:t>
            </a:r>
            <a:r>
              <a:rPr lang="en-US" sz="3200" b="1" i="0" u="none" strike="noStrike" dirty="0">
                <a:effectLst/>
              </a:rPr>
              <a:t>K</a:t>
            </a:r>
            <a:r>
              <a:rPr lang="en-US" sz="3200" i="0" u="none" strike="noStrike" dirty="0">
                <a:effectLst/>
              </a:rPr>
              <a:t> dimensional vector, preserving the linguistical properties of the word.</a:t>
            </a:r>
            <a:endParaRPr lang="en-US" sz="3200" dirty="0"/>
          </a:p>
        </p:txBody>
      </p:sp>
      <p:pic>
        <p:nvPicPr>
          <p:cNvPr id="7" name="תמונה 6">
            <a:extLst>
              <a:ext uri="{FF2B5EF4-FFF2-40B4-BE49-F238E27FC236}">
                <a16:creationId xmlns:a16="http://schemas.microsoft.com/office/drawing/2014/main" id="{95CB84EE-C232-369A-5158-AC7A7B014405}"/>
              </a:ext>
            </a:extLst>
          </p:cNvPr>
          <p:cNvPicPr>
            <a:picLocks noChangeAspect="1"/>
          </p:cNvPicPr>
          <p:nvPr/>
        </p:nvPicPr>
        <p:blipFill rotWithShape="1">
          <a:blip r:embed="rId3">
            <a:clrChange>
              <a:clrFrom>
                <a:srgbClr val="FFFFFF"/>
              </a:clrFrom>
              <a:clrTo>
                <a:srgbClr val="FFFFFF">
                  <a:alpha val="0"/>
                </a:srgbClr>
              </a:clrTo>
            </a:clrChange>
            <a:duotone>
              <a:prstClr val="black"/>
              <a:srgbClr val="7030A0">
                <a:tint val="45000"/>
                <a:satMod val="400000"/>
              </a:srgbClr>
            </a:duotone>
          </a:blip>
          <a:srcRect t="800"/>
          <a:stretch/>
        </p:blipFill>
        <p:spPr>
          <a:xfrm>
            <a:off x="6985833" y="4776555"/>
            <a:ext cx="4991797" cy="1804987"/>
          </a:xfrm>
          <a:prstGeom prst="rect">
            <a:avLst/>
          </a:prstGeom>
        </p:spPr>
      </p:pic>
      <p:sp>
        <p:nvSpPr>
          <p:cNvPr id="10" name="קוביה 9">
            <a:extLst>
              <a:ext uri="{FF2B5EF4-FFF2-40B4-BE49-F238E27FC236}">
                <a16:creationId xmlns:a16="http://schemas.microsoft.com/office/drawing/2014/main" id="{2A0053DB-C8CC-71B6-D8DB-08FD1AEC6BF3}"/>
              </a:ext>
            </a:extLst>
          </p:cNvPr>
          <p:cNvSpPr/>
          <p:nvPr/>
        </p:nvSpPr>
        <p:spPr>
          <a:xfrm>
            <a:off x="4432300" y="2294626"/>
            <a:ext cx="3810000" cy="1840163"/>
          </a:xfrm>
          <a:prstGeom prst="cube">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2" descr="Takara Tomy Md-14 Frozen Megatron Transformers Movie 4904810770589 for sale  online | eBay">
            <a:extLst>
              <a:ext uri="{FF2B5EF4-FFF2-40B4-BE49-F238E27FC236}">
                <a16:creationId xmlns:a16="http://schemas.microsoft.com/office/drawing/2014/main" id="{CCB5BA79-028B-C66F-9798-F090D238809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905" b="98093" l="1600" r="98200">
                        <a14:foregroundMark x1="41600" y1="11172" x2="44000" y2="12262"/>
                        <a14:foregroundMark x1="43000" y1="12807" x2="42200" y2="13896"/>
                        <a14:foregroundMark x1="42200" y1="14169" x2="42800" y2="13624"/>
                        <a14:foregroundMark x1="13400" y1="20708" x2="12200" y2="6540"/>
                        <a14:foregroundMark x1="12200" y1="6540" x2="13800" y2="20436"/>
                        <a14:foregroundMark x1="12400" y1="20708" x2="4600" y2="10627"/>
                        <a14:foregroundMark x1="4600" y1="10627" x2="8400" y2="24796"/>
                        <a14:foregroundMark x1="8400" y1="24796" x2="15400" y2="36240"/>
                        <a14:foregroundMark x1="15400" y1="36240" x2="13400" y2="17984"/>
                        <a14:foregroundMark x1="13400" y1="17984" x2="11400" y2="20163"/>
                        <a14:foregroundMark x1="7800" y1="14714" x2="8200" y2="23433"/>
                        <a14:foregroundMark x1="7800" y1="23161" x2="1600" y2="7084"/>
                        <a14:foregroundMark x1="1600" y1="7084" x2="9400" y2="16621"/>
                        <a14:foregroundMark x1="9400" y1="16621" x2="9400" y2="16621"/>
                        <a14:foregroundMark x1="30200" y1="36240" x2="30200" y2="38965"/>
                        <a14:foregroundMark x1="37000" y1="35150" x2="30200" y2="49319"/>
                        <a14:foregroundMark x1="30200" y1="49319" x2="18400" y2="44142"/>
                        <a14:foregroundMark x1="18400" y1="44142" x2="15600" y2="28610"/>
                        <a14:foregroundMark x1="15600" y1="28610" x2="15800" y2="28338"/>
                        <a14:foregroundMark x1="59800" y1="40054" x2="60800" y2="55858"/>
                        <a14:foregroundMark x1="60800" y1="55858" x2="74400" y2="41962"/>
                        <a14:foregroundMark x1="74400" y1="41962" x2="80000" y2="30245"/>
                        <a14:foregroundMark x1="80000" y1="30245" x2="80600" y2="29973"/>
                        <a14:foregroundMark x1="83400" y1="34060" x2="91800" y2="24523"/>
                        <a14:foregroundMark x1="91800" y1="24523" x2="97000" y2="11989"/>
                        <a14:foregroundMark x1="97000" y1="11989" x2="84800" y2="30790"/>
                        <a14:foregroundMark x1="81117" y1="6341" x2="81200" y2="4905"/>
                        <a14:foregroundMark x1="80400" y1="18801" x2="80901" y2="10091"/>
                        <a14:foregroundMark x1="80319" y1="9554" x2="78000" y2="21798"/>
                        <a14:foregroundMark x1="80407" y1="9092" x2="80347" y2="9410"/>
                        <a14:foregroundMark x1="80631" y1="7911" x2="80432" y2="8960"/>
                        <a14:foregroundMark x1="81200" y1="4905" x2="80936" y2="6300"/>
                        <a14:foregroundMark x1="78000" y1="21798" x2="78000" y2="22616"/>
                        <a14:foregroundMark x1="63400" y1="20981" x2="52600" y2="20981"/>
                        <a14:foregroundMark x1="52600" y1="20981" x2="52600" y2="21526"/>
                        <a14:foregroundMark x1="52600" y1="21526" x2="63600" y2="17166"/>
                        <a14:foregroundMark x1="63600" y1="17166" x2="54000" y2="21526"/>
                        <a14:foregroundMark x1="54000" y1="21526" x2="53400" y2="21253"/>
                        <a14:foregroundMark x1="35400" y1="17984" x2="24600" y2="16349"/>
                        <a14:foregroundMark x1="24600" y1="16349" x2="29400" y2="23433"/>
                        <a14:foregroundMark x1="43400" y1="12262" x2="47800" y2="12262"/>
                        <a14:foregroundMark x1="47800" y1="12262" x2="44400" y2="14169"/>
                        <a14:foregroundMark x1="62200" y1="85286" x2="70200" y2="94278"/>
                        <a14:foregroundMark x1="70200" y1="94278" x2="48200" y2="93460"/>
                        <a14:foregroundMark x1="48200" y1="93460" x2="55200" y2="83924"/>
                        <a14:foregroundMark x1="32400" y1="64850" x2="27200" y2="78747"/>
                        <a14:foregroundMark x1="27200" y1="78747" x2="30600" y2="84196"/>
                        <a14:foregroundMark x1="32600" y1="89918" x2="21800" y2="98365"/>
                        <a14:foregroundMark x1="21800" y1="98365" x2="22600" y2="91008"/>
                        <a14:foregroundMark x1="91000" y1="25341" x2="95400" y2="16621"/>
                        <a14:foregroundMark x1="95400" y1="16621" x2="89800" y2="26431"/>
                        <a14:foregroundMark x1="89800" y1="26431" x2="98200" y2="16076"/>
                        <a14:foregroundMark x1="98200" y1="16076" x2="87800" y2="29973"/>
                        <a14:foregroundMark x1="74600" y1="44142" x2="66400" y2="55586"/>
                        <a14:foregroundMark x1="66400" y1="55586" x2="58200" y2="56131"/>
                        <a14:foregroundMark x1="21200" y1="45777" x2="29200" y2="55041"/>
                        <a14:foregroundMark x1="29200" y1="55041" x2="30200" y2="55041"/>
                        <a14:foregroundMark x1="29800" y1="56131" x2="21000" y2="44959"/>
                        <a14:foregroundMark x1="21000" y1="44959" x2="20600" y2="43324"/>
                        <a14:foregroundMark x1="20600" y1="43324" x2="25000" y2="56403"/>
                        <a14:foregroundMark x1="25000" y1="56403" x2="32200" y2="59128"/>
                        <a14:foregroundMark x1="80689" y1="9931" x2="80400" y2="18801"/>
                        <a14:foregroundMark x1="80754" y1="7939" x2="80691" y2="9886"/>
                        <a14:foregroundMark x1="80400" y1="19619" x2="80600" y2="7902"/>
                        <a14:foregroundMark x1="80490" y1="9830" x2="79800" y2="20163"/>
                        <a14:foregroundMark x1="80600" y1="8174" x2="80497" y2="9716"/>
                        <a14:foregroundMark x1="80000" y1="21798" x2="77868" y2="9451"/>
                        <a14:backgroundMark x1="83000" y1="6540" x2="86600" y2="9264"/>
                        <a14:backgroundMark x1="86200" y1="8719" x2="83600" y2="6267"/>
                        <a14:backgroundMark x1="79000" y1="5450" x2="78400" y2="4905"/>
                        <a14:backgroundMark x1="78400" y1="5177" x2="65600" y2="7629"/>
                        <a14:backgroundMark x1="65600" y1="7629" x2="76600" y2="5450"/>
                        <a14:backgroundMark x1="76600" y1="5450" x2="77200" y2="5450"/>
                        <a14:backgroundMark x1="85200" y1="5177" x2="84200" y2="5450"/>
                        <a14:backgroundMark x1="84200" y1="6540" x2="84600" y2="9809"/>
                        <a14:backgroundMark x1="84600" y1="10354" x2="84600" y2="10354"/>
                        <a14:backgroundMark x1="82000" y1="6540" x2="81800" y2="8174"/>
                      </a14:backgroundRemoval>
                    </a14:imgEffect>
                  </a14:imgLayer>
                </a14:imgProps>
              </a:ext>
              <a:ext uri="{28A0092B-C50C-407E-A947-70E740481C1C}">
                <a14:useLocalDpi xmlns:a14="http://schemas.microsoft.com/office/drawing/2010/main" val="0"/>
              </a:ext>
            </a:extLst>
          </a:blip>
          <a:srcRect l="-2066" r="-1256" b="-6"/>
          <a:stretch/>
        </p:blipFill>
        <p:spPr bwMode="auto">
          <a:xfrm>
            <a:off x="5957181" y="2779729"/>
            <a:ext cx="1869045" cy="1329660"/>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a:noFill/>
          <a:extLst>
            <a:ext uri="{909E8E84-426E-40DD-AFC4-6F175D3DCCD1}">
              <a14:hiddenFill xmlns:a14="http://schemas.microsoft.com/office/drawing/2010/main">
                <a:solidFill>
                  <a:srgbClr val="FFFFFF"/>
                </a:solidFill>
              </a14:hiddenFill>
            </a:ext>
          </a:extLst>
        </p:spPr>
      </p:pic>
      <p:sp>
        <p:nvSpPr>
          <p:cNvPr id="12" name="מלבן 11">
            <a:extLst>
              <a:ext uri="{FF2B5EF4-FFF2-40B4-BE49-F238E27FC236}">
                <a16:creationId xmlns:a16="http://schemas.microsoft.com/office/drawing/2014/main" id="{27ADB787-8DF0-4B2A-CA73-74D7FD861290}"/>
              </a:ext>
            </a:extLst>
          </p:cNvPr>
          <p:cNvSpPr/>
          <p:nvPr/>
        </p:nvSpPr>
        <p:spPr>
          <a:xfrm>
            <a:off x="4391526" y="2918650"/>
            <a:ext cx="2197562" cy="1077218"/>
          </a:xfrm>
          <a:prstGeom prst="rect">
            <a:avLst/>
          </a:prstGeom>
          <a:noFill/>
        </p:spPr>
        <p:txBody>
          <a:bodyPr wrap="squar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Frozen transformer</a:t>
            </a:r>
            <a:endParaRPr lang="he-IL" sz="3200" b="0" cap="none" spc="0" dirty="0">
              <a:ln w="0"/>
              <a:solidFill>
                <a:schemeClr val="accent1"/>
              </a:solidFill>
              <a:effectLst>
                <a:outerShdw blurRad="38100" dist="25400" dir="5400000" algn="ctr" rotWithShape="0">
                  <a:srgbClr val="6E747A">
                    <a:alpha val="43000"/>
                  </a:srgbClr>
                </a:outerShdw>
              </a:effectLst>
            </a:endParaRPr>
          </a:p>
        </p:txBody>
      </p:sp>
      <p:sp>
        <p:nvSpPr>
          <p:cNvPr id="13" name="חץ: ימינה מחורץ 12">
            <a:extLst>
              <a:ext uri="{FF2B5EF4-FFF2-40B4-BE49-F238E27FC236}">
                <a16:creationId xmlns:a16="http://schemas.microsoft.com/office/drawing/2014/main" id="{CE6EDE6D-1A43-C172-A84A-1A26F97E5C21}"/>
              </a:ext>
            </a:extLst>
          </p:cNvPr>
          <p:cNvSpPr/>
          <p:nvPr/>
        </p:nvSpPr>
        <p:spPr>
          <a:xfrm rot="1849771">
            <a:off x="3132309" y="2767189"/>
            <a:ext cx="1104711" cy="660400"/>
          </a:xfrm>
          <a:prstGeom prst="notchedRightArrow">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חץ: ימינה מחורץ 14">
            <a:extLst>
              <a:ext uri="{FF2B5EF4-FFF2-40B4-BE49-F238E27FC236}">
                <a16:creationId xmlns:a16="http://schemas.microsoft.com/office/drawing/2014/main" id="{BFAB75F7-E018-B875-8090-4710FD969E28}"/>
              </a:ext>
            </a:extLst>
          </p:cNvPr>
          <p:cNvSpPr/>
          <p:nvPr/>
        </p:nvSpPr>
        <p:spPr>
          <a:xfrm rot="1849771">
            <a:off x="8075049" y="3900420"/>
            <a:ext cx="1104711" cy="660400"/>
          </a:xfrm>
          <a:prstGeom prst="notchedRightArrow">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תמונה 15">
            <a:extLst>
              <a:ext uri="{FF2B5EF4-FFF2-40B4-BE49-F238E27FC236}">
                <a16:creationId xmlns:a16="http://schemas.microsoft.com/office/drawing/2014/main" id="{47F74AAB-64CD-D428-272E-4E20B052870B}"/>
              </a:ext>
            </a:extLst>
          </p:cNvPr>
          <p:cNvPicPr>
            <a:picLocks noChangeAspect="1"/>
          </p:cNvPicPr>
          <p:nvPr/>
        </p:nvPicPr>
        <p:blipFill rotWithShape="1">
          <a:blip r:embed="rId6">
            <a:clrChange>
              <a:clrFrom>
                <a:srgbClr val="FFFFFF"/>
              </a:clrFrom>
              <a:clrTo>
                <a:srgbClr val="FFFFFF">
                  <a:alpha val="0"/>
                </a:srgbClr>
              </a:clrTo>
            </a:clrChange>
            <a:duotone>
              <a:prstClr val="black"/>
              <a:srgbClr val="7030A0">
                <a:tint val="45000"/>
                <a:satMod val="400000"/>
              </a:srgbClr>
            </a:duotone>
            <a:extLst>
              <a:ext uri="{BEBA8EAE-BF5A-486C-A8C5-ECC9F3942E4B}">
                <a14:imgProps xmlns:a14="http://schemas.microsoft.com/office/drawing/2010/main">
                  <a14:imgLayer r:embed="rId7">
                    <a14:imgEffect>
                      <a14:saturation sat="200000"/>
                    </a14:imgEffect>
                  </a14:imgLayer>
                </a14:imgProps>
              </a:ext>
            </a:extLst>
          </a:blip>
          <a:srcRect l="1030" t="-1134" r="63242" b="29185"/>
          <a:stretch/>
        </p:blipFill>
        <p:spPr>
          <a:xfrm>
            <a:off x="1171636" y="1780901"/>
            <a:ext cx="1654908" cy="1309112"/>
          </a:xfrm>
          <a:prstGeom prst="rect">
            <a:avLst/>
          </a:prstGeom>
        </p:spPr>
      </p:pic>
      <p:sp>
        <p:nvSpPr>
          <p:cNvPr id="2" name="מלבן 1">
            <a:extLst>
              <a:ext uri="{FF2B5EF4-FFF2-40B4-BE49-F238E27FC236}">
                <a16:creationId xmlns:a16="http://schemas.microsoft.com/office/drawing/2014/main" id="{2368C350-E3B6-7602-0FDD-505072D50DDA}"/>
              </a:ext>
            </a:extLst>
          </p:cNvPr>
          <p:cNvSpPr/>
          <p:nvPr/>
        </p:nvSpPr>
        <p:spPr>
          <a:xfrm>
            <a:off x="2173356" y="3214707"/>
            <a:ext cx="1631454"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For each of the L tokens</a:t>
            </a:r>
            <a:endParaRPr lang="he-IL" sz="2000" b="0" cap="none" spc="0" dirty="0">
              <a:ln w="0"/>
              <a:solidFill>
                <a:schemeClr val="tx1"/>
              </a:solidFill>
              <a:effectLst>
                <a:outerShdw blurRad="38100" dist="19050" dir="2700000" algn="tl" rotWithShape="0">
                  <a:schemeClr val="dk1">
                    <a:alpha val="40000"/>
                  </a:schemeClr>
                </a:outerShdw>
              </a:effectLst>
            </a:endParaRPr>
          </a:p>
        </p:txBody>
      </p:sp>
      <p:sp>
        <p:nvSpPr>
          <p:cNvPr id="3" name="מציין מיקום של מספר שקופית 2">
            <a:extLst>
              <a:ext uri="{FF2B5EF4-FFF2-40B4-BE49-F238E27FC236}">
                <a16:creationId xmlns:a16="http://schemas.microsoft.com/office/drawing/2014/main" id="{967EB00F-9365-E802-8CA5-89D5EABD7124}"/>
              </a:ext>
            </a:extLst>
          </p:cNvPr>
          <p:cNvSpPr>
            <a:spLocks noGrp="1"/>
          </p:cNvSpPr>
          <p:nvPr>
            <p:ph type="sldNum" sz="quarter" idx="12"/>
          </p:nvPr>
        </p:nvSpPr>
        <p:spPr/>
        <p:txBody>
          <a:bodyPr/>
          <a:lstStyle/>
          <a:p>
            <a:fld id="{E85705DE-40D5-443A-A608-960415842535}" type="slidenum">
              <a:rPr lang="he-IL" sz="3000" smtClean="0">
                <a:solidFill>
                  <a:srgbClr val="404040"/>
                </a:solidFill>
                <a:effectLst>
                  <a:outerShdw blurRad="38100" dist="38100" dir="2700000" algn="tl">
                    <a:srgbClr val="000000">
                      <a:alpha val="43137"/>
                    </a:srgbClr>
                  </a:outerShdw>
                </a:effectLst>
              </a:rPr>
              <a:t>16</a:t>
            </a:fld>
            <a:endParaRPr lang="he-IL" sz="3000" dirty="0">
              <a:solidFill>
                <a:srgbClr val="40404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97513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CFCC">
            <a:alpha val="26000"/>
          </a:srgbClr>
        </a:solidFill>
        <a:effectLst/>
      </p:bgPr>
    </p:bg>
    <p:spTree>
      <p:nvGrpSpPr>
        <p:cNvPr id="1" name=""/>
        <p:cNvGrpSpPr/>
        <p:nvPr/>
      </p:nvGrpSpPr>
      <p:grpSpPr>
        <a:xfrm>
          <a:off x="0" y="0"/>
          <a:ext cx="0" cy="0"/>
          <a:chOff x="0" y="0"/>
          <a:chExt cx="0" cy="0"/>
        </a:xfrm>
      </p:grpSpPr>
      <p:pic>
        <p:nvPicPr>
          <p:cNvPr id="12" name="גרפיקה 11" descr="שלוש עיגולים כל המכילים עיגולים מלמורכזת.">
            <a:extLst>
              <a:ext uri="{FF2B5EF4-FFF2-40B4-BE49-F238E27FC236}">
                <a16:creationId xmlns:a16="http://schemas.microsoft.com/office/drawing/2014/main" id="{32997C23-2C2F-3ECF-B966-8E49CFA6405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7682" b="33410"/>
          <a:stretch/>
        </p:blipFill>
        <p:spPr>
          <a:xfrm rot="10800000">
            <a:off x="0" y="0"/>
            <a:ext cx="2849180" cy="3044514"/>
          </a:xfrm>
          <a:prstGeom prst="rect">
            <a:avLst/>
          </a:prstGeom>
        </p:spPr>
      </p:pic>
      <p:sp useBgFill="1">
        <p:nvSpPr>
          <p:cNvPr id="14" name="Rectangle 1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 name="גרפיקה 14" descr="שלוש עיגולים כל המכילים עיגולים מלמורכזת.">
            <a:extLst>
              <a:ext uri="{FF2B5EF4-FFF2-40B4-BE49-F238E27FC236}">
                <a16:creationId xmlns:a16="http://schemas.microsoft.com/office/drawing/2014/main" id="{C0BAD394-C114-B5A8-7651-BE5E9049498D}"/>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5834" t="32646"/>
          <a:stretch/>
        </p:blipFill>
        <p:spPr>
          <a:xfrm rot="837231">
            <a:off x="6699725" y="1302109"/>
            <a:ext cx="6125934" cy="6567030"/>
          </a:xfrm>
          <a:prstGeom prst="rect">
            <a:avLst/>
          </a:prstGeom>
        </p:spPr>
      </p:pic>
      <p:sp>
        <p:nvSpPr>
          <p:cNvPr id="1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גרפיקה 10" descr="שלוש עיגולים כל המכילים עיגולים מלמורכזת.">
            <a:extLst>
              <a:ext uri="{FF2B5EF4-FFF2-40B4-BE49-F238E27FC236}">
                <a16:creationId xmlns:a16="http://schemas.microsoft.com/office/drawing/2014/main" id="{6BA4605D-1C48-8A1B-DCC8-FEB74C3C382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5380" r="37682"/>
          <a:stretch/>
        </p:blipFill>
        <p:spPr>
          <a:xfrm rot="10800000">
            <a:off x="-3" y="3903604"/>
            <a:ext cx="2849181" cy="2954396"/>
          </a:xfrm>
          <a:prstGeom prst="rect">
            <a:avLst/>
          </a:prstGeom>
        </p:spPr>
      </p:pic>
      <p:pic>
        <p:nvPicPr>
          <p:cNvPr id="13" name="גרפיקה 12" descr="שלוש עיגולים כל המכילים עיגולים מלמורכזת.">
            <a:extLst>
              <a:ext uri="{FF2B5EF4-FFF2-40B4-BE49-F238E27FC236}">
                <a16:creationId xmlns:a16="http://schemas.microsoft.com/office/drawing/2014/main" id="{2A65F277-6D02-B6F6-BEFD-678C49B04D4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3395" r="33782" b="15771"/>
          <a:stretch/>
        </p:blipFill>
        <p:spPr>
          <a:xfrm rot="837231">
            <a:off x="9750208" y="-288088"/>
            <a:ext cx="2775224" cy="2549576"/>
          </a:xfrm>
          <a:prstGeom prst="rect">
            <a:avLst/>
          </a:prstGeom>
        </p:spPr>
      </p:pic>
      <p:pic>
        <p:nvPicPr>
          <p:cNvPr id="20" name="גרפיקה 19" descr="שלוש עיגולים כל המכילים עיגולים מלמורכזת.">
            <a:extLst>
              <a:ext uri="{FF2B5EF4-FFF2-40B4-BE49-F238E27FC236}">
                <a16:creationId xmlns:a16="http://schemas.microsoft.com/office/drawing/2014/main" id="{22B4954D-2A25-AAEE-569D-5E433556C5A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4468" t="31854" r="13789" b="16694"/>
          <a:stretch/>
        </p:blipFill>
        <p:spPr>
          <a:xfrm rot="837231">
            <a:off x="6671011" y="1830188"/>
            <a:ext cx="4940033" cy="5016568"/>
          </a:xfrm>
          <a:prstGeom prst="rect">
            <a:avLst/>
          </a:prstGeom>
        </p:spPr>
      </p:pic>
      <p:pic>
        <p:nvPicPr>
          <p:cNvPr id="19" name="תמונה 18" descr="אישה מקריאת ספר">
            <a:extLst>
              <a:ext uri="{FF2B5EF4-FFF2-40B4-BE49-F238E27FC236}">
                <a16:creationId xmlns:a16="http://schemas.microsoft.com/office/drawing/2014/main" id="{5D6B3C50-74F8-86B2-9BD2-294150D9B3BB}"/>
              </a:ext>
            </a:extLst>
          </p:cNvPr>
          <p:cNvPicPr>
            <a:picLocks noChangeAspect="1"/>
          </p:cNvPicPr>
          <p:nvPr/>
        </p:nvPicPr>
        <p:blipFill rotWithShape="1">
          <a:blip r:embed="rId9">
            <a:extLst>
              <a:ext uri="{28A0092B-C50C-407E-A947-70E740481C1C}">
                <a14:useLocalDpi xmlns:a14="http://schemas.microsoft.com/office/drawing/2010/main" val="0"/>
              </a:ext>
            </a:extLst>
          </a:blip>
          <a:srcRect l="18625" r="14623" b="-2"/>
          <a:stretch/>
        </p:blipFill>
        <p:spPr>
          <a:xfrm>
            <a:off x="6265689" y="862276"/>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 name="מלבן 7">
            <a:extLst>
              <a:ext uri="{FF2B5EF4-FFF2-40B4-BE49-F238E27FC236}">
                <a16:creationId xmlns:a16="http://schemas.microsoft.com/office/drawing/2014/main" id="{4254F969-E585-C970-D44B-B76864BAA8F3}"/>
              </a:ext>
            </a:extLst>
          </p:cNvPr>
          <p:cNvSpPr/>
          <p:nvPr/>
        </p:nvSpPr>
        <p:spPr>
          <a:xfrm>
            <a:off x="2332347" y="1686297"/>
            <a:ext cx="4385954" cy="5518781"/>
          </a:xfrm>
          <a:prstGeom prst="rect">
            <a:avLst/>
          </a:prstGeom>
        </p:spPr>
        <p:txBody>
          <a:bodyPr vert="horz" lIns="91440" tIns="45720" rIns="91440" bIns="45720" rtlCol="0">
            <a:normAutofit/>
          </a:bodyPr>
          <a:lstStyle/>
          <a:p>
            <a:pPr algn="l" rtl="0">
              <a:lnSpc>
                <a:spcPct val="90000"/>
              </a:lnSpc>
              <a:spcBef>
                <a:spcPts val="1200"/>
              </a:spcBef>
              <a:spcAft>
                <a:spcPts val="1200"/>
              </a:spcAft>
            </a:pPr>
            <a:r>
              <a:rPr lang="en-US" sz="2800" b="0" i="0" u="none" strike="noStrike" dirty="0">
                <a:effectLst/>
              </a:rPr>
              <a:t>A method where a </a:t>
            </a:r>
            <a:r>
              <a:rPr lang="en-US" sz="2800" b="1" i="0" u="none" strike="noStrike" dirty="0">
                <a:effectLst/>
              </a:rPr>
              <a:t>model developed for a task </a:t>
            </a:r>
            <a:r>
              <a:rPr lang="en-US" sz="2800" b="0" i="0" u="none" strike="noStrike" dirty="0">
                <a:effectLst/>
              </a:rPr>
              <a:t>is </a:t>
            </a:r>
            <a:r>
              <a:rPr lang="en-US" sz="2800" b="1" i="0" u="none" strike="noStrike" dirty="0">
                <a:effectLst/>
              </a:rPr>
              <a:t>reused</a:t>
            </a:r>
            <a:r>
              <a:rPr lang="en-US" sz="2800" b="0" i="0" u="none" strike="noStrike" dirty="0">
                <a:effectLst/>
              </a:rPr>
              <a:t> for a model </a:t>
            </a:r>
            <a:br>
              <a:rPr lang="en-US" sz="2800" b="0" i="0" u="none" strike="noStrike" dirty="0">
                <a:effectLst/>
              </a:rPr>
            </a:br>
            <a:r>
              <a:rPr lang="en-US" sz="2800" b="1" i="0" u="none" strike="noStrike" dirty="0">
                <a:effectLst/>
              </a:rPr>
              <a:t>on another task</a:t>
            </a:r>
            <a:r>
              <a:rPr lang="en-US" sz="2800" b="0" i="0" u="none" strike="noStrike" dirty="0">
                <a:effectLst/>
              </a:rPr>
              <a:t>.</a:t>
            </a:r>
          </a:p>
          <a:p>
            <a:pPr algn="l" rtl="0">
              <a:lnSpc>
                <a:spcPct val="90000"/>
              </a:lnSpc>
              <a:spcBef>
                <a:spcPts val="1200"/>
              </a:spcBef>
              <a:spcAft>
                <a:spcPts val="1200"/>
              </a:spcAft>
            </a:pPr>
            <a:r>
              <a:rPr lang="en-US" sz="2800" b="0" i="0" u="none" strike="noStrike" dirty="0">
                <a:effectLst/>
              </a:rPr>
              <a:t>In this project’s case we </a:t>
            </a:r>
            <a:r>
              <a:rPr lang="en-US" sz="2800" b="1" i="0" u="none" strike="noStrike" dirty="0">
                <a:effectLst/>
              </a:rPr>
              <a:t>extract features </a:t>
            </a:r>
            <a:r>
              <a:rPr lang="en-US" sz="2800" b="0" i="0" u="none" strike="noStrike" dirty="0">
                <a:effectLst/>
              </a:rPr>
              <a:t>from the frozen transformer that </a:t>
            </a:r>
            <a:r>
              <a:rPr lang="en-US" sz="2800" b="1" i="0" u="none" strike="noStrike" dirty="0">
                <a:effectLst/>
              </a:rPr>
              <a:t>learned to interpret language</a:t>
            </a:r>
            <a:r>
              <a:rPr lang="en-US" sz="2800" b="0" i="0" u="none" strike="noStrike" dirty="0">
                <a:effectLst/>
              </a:rPr>
              <a:t>, </a:t>
            </a:r>
            <a:br>
              <a:rPr lang="en-US" sz="2800" b="0" i="0" u="none" strike="noStrike" dirty="0">
                <a:effectLst/>
              </a:rPr>
            </a:br>
            <a:r>
              <a:rPr lang="en-US" sz="2800" b="0" i="0" u="none" strike="noStrike" dirty="0">
                <a:effectLst/>
              </a:rPr>
              <a:t>and </a:t>
            </a:r>
            <a:r>
              <a:rPr lang="en-US" sz="2800" b="1" i="0" u="none" strike="noStrike" dirty="0">
                <a:effectLst/>
              </a:rPr>
              <a:t>use</a:t>
            </a:r>
            <a:r>
              <a:rPr lang="en-US" sz="2800" i="0" u="none" strike="noStrike" dirty="0">
                <a:effectLst/>
              </a:rPr>
              <a:t> them to </a:t>
            </a:r>
            <a:r>
              <a:rPr lang="en-US" sz="2800" b="0" i="0" u="none" strike="noStrike" dirty="0">
                <a:effectLst/>
              </a:rPr>
              <a:t>produce the </a:t>
            </a:r>
            <a:r>
              <a:rPr lang="en-US" sz="2800" b="1" i="0" u="none" strike="noStrike" dirty="0">
                <a:effectLst/>
              </a:rPr>
              <a:t>authorship embeddings</a:t>
            </a:r>
            <a:r>
              <a:rPr lang="en-US" sz="2800" b="0" i="0" u="none" strike="noStrike" dirty="0">
                <a:effectLst/>
              </a:rPr>
              <a:t>.</a:t>
            </a:r>
            <a:endParaRPr lang="en-US" sz="2800" b="0" dirty="0">
              <a:effectLst/>
            </a:endParaRPr>
          </a:p>
        </p:txBody>
      </p:sp>
      <p:sp>
        <p:nvSpPr>
          <p:cNvPr id="2" name="מלבן 1">
            <a:extLst>
              <a:ext uri="{FF2B5EF4-FFF2-40B4-BE49-F238E27FC236}">
                <a16:creationId xmlns:a16="http://schemas.microsoft.com/office/drawing/2014/main" id="{B31A08E2-6947-5308-5BD5-84DFE5AE1D1A}"/>
              </a:ext>
            </a:extLst>
          </p:cNvPr>
          <p:cNvSpPr/>
          <p:nvPr/>
        </p:nvSpPr>
        <p:spPr>
          <a:xfrm>
            <a:off x="2277657" y="-31269"/>
            <a:ext cx="4928439" cy="1399629"/>
          </a:xfrm>
          <a:prstGeom prst="rect">
            <a:avLst/>
          </a:prstGeom>
        </p:spPr>
        <p:txBody>
          <a:bodyPr vert="horz" lIns="91440" tIns="45720" rIns="91440" bIns="45720" rtlCol="0" anchor="b">
            <a:normAutofit fontScale="92500"/>
          </a:bodyPr>
          <a:lstStyle/>
          <a:p>
            <a:pPr algn="l" rtl="0">
              <a:lnSpc>
                <a:spcPct val="90000"/>
              </a:lnSpc>
              <a:spcBef>
                <a:spcPct val="0"/>
              </a:spcBef>
              <a:spcAft>
                <a:spcPts val="600"/>
              </a:spcAft>
            </a:pPr>
            <a:r>
              <a:rPr lang="en-US" sz="4300" b="1" i="0" u="none" strike="noStrike" dirty="0">
                <a:effectLst/>
                <a:ea typeface="+mj-ea"/>
                <a:cs typeface="+mj-cs"/>
              </a:rPr>
              <a:t>Transfer Learning </a:t>
            </a:r>
            <a:br>
              <a:rPr lang="en-US" sz="4300" b="1" i="0" u="none" strike="noStrike" dirty="0">
                <a:effectLst/>
                <a:ea typeface="+mj-ea"/>
                <a:cs typeface="+mj-cs"/>
              </a:rPr>
            </a:br>
            <a:r>
              <a:rPr lang="en-US" sz="4300" b="1" i="0" u="none" strike="noStrike" dirty="0">
                <a:effectLst/>
                <a:ea typeface="+mj-ea"/>
                <a:cs typeface="+mj-cs"/>
              </a:rPr>
              <a:t>for Feature Extraction</a:t>
            </a:r>
            <a:endParaRPr lang="en-US" sz="4300" b="1" dirty="0">
              <a:effectLst/>
              <a:ea typeface="+mj-ea"/>
              <a:cs typeface="+mj-cs"/>
            </a:endParaRPr>
          </a:p>
        </p:txBody>
      </p:sp>
      <p:sp>
        <p:nvSpPr>
          <p:cNvPr id="3" name="מציין מיקום של מספר שקופית 2">
            <a:extLst>
              <a:ext uri="{FF2B5EF4-FFF2-40B4-BE49-F238E27FC236}">
                <a16:creationId xmlns:a16="http://schemas.microsoft.com/office/drawing/2014/main" id="{1743E545-D105-48CC-522C-7918E49A4F52}"/>
              </a:ext>
            </a:extLst>
          </p:cNvPr>
          <p:cNvSpPr>
            <a:spLocks noGrp="1"/>
          </p:cNvSpPr>
          <p:nvPr>
            <p:ph type="sldNum" sz="quarter" idx="12"/>
          </p:nvPr>
        </p:nvSpPr>
        <p:spPr/>
        <p:txBody>
          <a:bodyPr/>
          <a:lstStyle/>
          <a:p>
            <a:fld id="{E85705DE-40D5-443A-A608-960415842535}" type="slidenum">
              <a:rPr lang="he-IL" sz="3000" smtClean="0">
                <a:solidFill>
                  <a:srgbClr val="404040"/>
                </a:solidFill>
                <a:effectLst>
                  <a:outerShdw blurRad="38100" dist="38100" dir="2700000" algn="tl">
                    <a:srgbClr val="000000">
                      <a:alpha val="43137"/>
                    </a:srgbClr>
                  </a:outerShdw>
                </a:effectLst>
              </a:rPr>
              <a:t>17</a:t>
            </a:fld>
            <a:endParaRPr lang="he-IL" sz="3000" dirty="0">
              <a:solidFill>
                <a:srgbClr val="40404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1847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DCFFF"/>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981 Walking Opposite Direction Stock Photos, Pictures &amp; Royalty-Free Images  - iStock">
            <a:extLst>
              <a:ext uri="{FF2B5EF4-FFF2-40B4-BE49-F238E27FC236}">
                <a16:creationId xmlns:a16="http://schemas.microsoft.com/office/drawing/2014/main" id="{388C4CE1-EACE-06AE-4F80-804D98D31B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7" b="19938"/>
          <a:stretch/>
        </p:blipFill>
        <p:spPr bwMode="auto">
          <a:xfrm>
            <a:off x="1570711" y="0"/>
            <a:ext cx="8792489" cy="4402977"/>
          </a:xfrm>
          <a:prstGeom prst="rect">
            <a:avLst/>
          </a:prstGeom>
          <a:noFill/>
          <a:extLst>
            <a:ext uri="{909E8E84-426E-40DD-AFC4-6F175D3DCCD1}">
              <a14:hiddenFill xmlns:a14="http://schemas.microsoft.com/office/drawing/2010/main">
                <a:solidFill>
                  <a:srgbClr val="FFFFFF"/>
                </a:solidFill>
              </a14:hiddenFill>
            </a:ext>
          </a:extLst>
        </p:spPr>
      </p:pic>
      <p:grpSp>
        <p:nvGrpSpPr>
          <p:cNvPr id="17422" name="Group 17416">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7418" name="Freeform: Shape 17417">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7419" name="Freeform: Shape 17418">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7420" name="Freeform: Shape 17419">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7421" name="Freeform: Shape 17420">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כותרת 1">
            <a:extLst>
              <a:ext uri="{FF2B5EF4-FFF2-40B4-BE49-F238E27FC236}">
                <a16:creationId xmlns:a16="http://schemas.microsoft.com/office/drawing/2014/main" id="{881DC98B-3EB7-1278-38B6-78E3A048F8AD}"/>
              </a:ext>
            </a:extLst>
          </p:cNvPr>
          <p:cNvSpPr>
            <a:spLocks noGrp="1"/>
          </p:cNvSpPr>
          <p:nvPr>
            <p:ph type="title"/>
          </p:nvPr>
        </p:nvSpPr>
        <p:spPr>
          <a:xfrm>
            <a:off x="804672" y="4614880"/>
            <a:ext cx="2373957" cy="1500295"/>
          </a:xfrm>
        </p:spPr>
        <p:txBody>
          <a:bodyPr vert="horz" lIns="91440" tIns="45720" rIns="91440" bIns="45720" rtlCol="0" anchor="ctr">
            <a:normAutofit/>
          </a:bodyPr>
          <a:lstStyle/>
          <a:p>
            <a:pPr algn="l" rtl="0"/>
            <a:r>
              <a:rPr lang="en-US" b="1" dirty="0" err="1">
                <a:effectLst>
                  <a:outerShdw blurRad="38100" dist="38100" dir="2700000" algn="tl">
                    <a:srgbClr val="000000">
                      <a:alpha val="43137"/>
                    </a:srgbClr>
                  </a:outerShdw>
                </a:effectLst>
                <a:latin typeface="+mn-lt"/>
              </a:rPr>
              <a:t>BiLSTM</a:t>
            </a:r>
            <a:endParaRPr lang="en-US" b="1" dirty="0">
              <a:effectLst>
                <a:outerShdw blurRad="38100" dist="38100" dir="2700000" algn="tl">
                  <a:srgbClr val="000000">
                    <a:alpha val="43137"/>
                  </a:srgbClr>
                </a:outerShdw>
              </a:effectLst>
              <a:latin typeface="+mn-lt"/>
            </a:endParaRPr>
          </a:p>
        </p:txBody>
      </p:sp>
      <p:sp>
        <p:nvSpPr>
          <p:cNvPr id="5" name="תיבת טקסט 4">
            <a:extLst>
              <a:ext uri="{FF2B5EF4-FFF2-40B4-BE49-F238E27FC236}">
                <a16:creationId xmlns:a16="http://schemas.microsoft.com/office/drawing/2014/main" id="{77B9F8AA-08BD-D935-ACA1-EAF2E6209B19}"/>
              </a:ext>
            </a:extLst>
          </p:cNvPr>
          <p:cNvSpPr txBox="1"/>
          <p:nvPr/>
        </p:nvSpPr>
        <p:spPr>
          <a:xfrm>
            <a:off x="3817257" y="4102075"/>
            <a:ext cx="8116654" cy="2530954"/>
          </a:xfrm>
          <a:prstGeom prst="rect">
            <a:avLst/>
          </a:prstGeom>
        </p:spPr>
        <p:txBody>
          <a:bodyPr vert="horz" lIns="91440" tIns="45720" rIns="91440" bIns="45720" rtlCol="0" anchor="ctr">
            <a:noAutofit/>
          </a:bodyPr>
          <a:lstStyle/>
          <a:p>
            <a:pPr algn="l" rtl="0">
              <a:lnSpc>
                <a:spcPct val="90000"/>
              </a:lnSpc>
              <a:spcBef>
                <a:spcPts val="1200"/>
              </a:spcBef>
              <a:spcAft>
                <a:spcPts val="1200"/>
              </a:spcAft>
            </a:pPr>
            <a:r>
              <a:rPr lang="en-US" sz="2400" dirty="0"/>
              <a:t>A </a:t>
            </a:r>
            <a:r>
              <a:rPr lang="en-US" sz="2400" dirty="0" err="1"/>
              <a:t>BiLSTM</a:t>
            </a:r>
            <a:r>
              <a:rPr lang="en-US" sz="2400" dirty="0"/>
              <a:t> network is a common tool to catch text meaning.</a:t>
            </a:r>
            <a:br>
              <a:rPr lang="en-US" sz="2400" dirty="0"/>
            </a:br>
            <a:r>
              <a:rPr lang="en-US" sz="2400" dirty="0"/>
              <a:t>E</a:t>
            </a:r>
            <a:r>
              <a:rPr lang="en-US" sz="2400" b="0" i="0" u="none" strike="noStrike" dirty="0"/>
              <a:t>ach </a:t>
            </a:r>
            <a:r>
              <a:rPr lang="en-US" sz="2400" b="1" i="0" u="none" strike="noStrike" dirty="0"/>
              <a:t>K sized word embedding </a:t>
            </a:r>
            <a:r>
              <a:rPr lang="en-US" sz="2400" b="0" i="0" u="none" strike="noStrike" dirty="0"/>
              <a:t>is past through the forward and backward LSTM passes of the </a:t>
            </a:r>
            <a:r>
              <a:rPr lang="en-US" sz="2400" b="0" i="0" u="none" strike="noStrike" dirty="0" err="1"/>
              <a:t>BiLSTM</a:t>
            </a:r>
            <a:r>
              <a:rPr lang="en-US" sz="2400" b="0" i="0" u="none" strike="noStrike" dirty="0"/>
              <a:t>.</a:t>
            </a:r>
          </a:p>
          <a:p>
            <a:pPr algn="l" rtl="0">
              <a:lnSpc>
                <a:spcPct val="90000"/>
              </a:lnSpc>
              <a:spcBef>
                <a:spcPts val="1200"/>
              </a:spcBef>
              <a:spcAft>
                <a:spcPts val="1200"/>
              </a:spcAft>
            </a:pPr>
            <a:r>
              <a:rPr lang="en-US" sz="2400" dirty="0"/>
              <a:t>The output is the </a:t>
            </a:r>
            <a:r>
              <a:rPr lang="en-US" sz="2400" b="1" dirty="0"/>
              <a:t>authorship embedding.</a:t>
            </a:r>
            <a:endParaRPr lang="en-US" sz="2400" b="1" i="0" u="none" strike="noStrike" dirty="0"/>
          </a:p>
        </p:txBody>
      </p:sp>
      <p:sp>
        <p:nvSpPr>
          <p:cNvPr id="3" name="מציין מיקום של מספר שקופית 2">
            <a:extLst>
              <a:ext uri="{FF2B5EF4-FFF2-40B4-BE49-F238E27FC236}">
                <a16:creationId xmlns:a16="http://schemas.microsoft.com/office/drawing/2014/main" id="{214268D8-26ED-ECC9-CB97-104A97C5AACC}"/>
              </a:ext>
            </a:extLst>
          </p:cNvPr>
          <p:cNvSpPr>
            <a:spLocks noGrp="1"/>
          </p:cNvSpPr>
          <p:nvPr>
            <p:ph type="sldNum" sz="quarter" idx="12"/>
          </p:nvPr>
        </p:nvSpPr>
        <p:spPr/>
        <p:txBody>
          <a:bodyPr/>
          <a:lstStyle/>
          <a:p>
            <a:fld id="{E85705DE-40D5-443A-A608-960415842535}" type="slidenum">
              <a:rPr lang="he-IL" sz="3000" smtClean="0">
                <a:solidFill>
                  <a:srgbClr val="404040"/>
                </a:solidFill>
                <a:effectLst>
                  <a:outerShdw blurRad="38100" dist="38100" dir="2700000" algn="tl">
                    <a:srgbClr val="000000">
                      <a:alpha val="43137"/>
                    </a:srgbClr>
                  </a:outerShdw>
                </a:effectLst>
              </a:rPr>
              <a:t>18</a:t>
            </a:fld>
            <a:endParaRPr lang="he-IL" sz="3000" dirty="0">
              <a:solidFill>
                <a:srgbClr val="40404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08956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9">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1">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מלבן 3">
            <a:extLst>
              <a:ext uri="{FF2B5EF4-FFF2-40B4-BE49-F238E27FC236}">
                <a16:creationId xmlns:a16="http://schemas.microsoft.com/office/drawing/2014/main" id="{CA9A3363-EE53-9720-3286-32C9EF23EFBC}"/>
              </a:ext>
            </a:extLst>
          </p:cNvPr>
          <p:cNvSpPr/>
          <p:nvPr/>
        </p:nvSpPr>
        <p:spPr>
          <a:xfrm>
            <a:off x="252541" y="1205155"/>
            <a:ext cx="4460487" cy="4447690"/>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0" kern="1200" cap="none" spc="0" dirty="0">
                <a:ln w="0"/>
                <a:solidFill>
                  <a:sysClr val="windowText" lastClr="000000"/>
                </a:solidFill>
                <a:effectLst>
                  <a:outerShdw blurRad="38100" dist="19050" dir="2700000" algn="tl" rotWithShape="0">
                    <a:schemeClr val="dk1">
                      <a:alpha val="40000"/>
                    </a:schemeClr>
                  </a:outerShdw>
                </a:effectLst>
                <a:latin typeface="+mj-lt"/>
                <a:ea typeface="+mj-ea"/>
                <a:cs typeface="+mj-cs"/>
              </a:rPr>
              <a:t>The model would train on datasets containing </a:t>
            </a:r>
            <a:br>
              <a:rPr lang="en-US" sz="3200" b="0" kern="1200" cap="none" spc="0" dirty="0">
                <a:ln w="0"/>
                <a:solidFill>
                  <a:sysClr val="windowText" lastClr="000000"/>
                </a:solidFill>
                <a:effectLst>
                  <a:outerShdw blurRad="38100" dist="19050" dir="2700000" algn="tl" rotWithShape="0">
                    <a:schemeClr val="dk1">
                      <a:alpha val="40000"/>
                    </a:schemeClr>
                  </a:outerShdw>
                </a:effectLst>
                <a:latin typeface="+mj-lt"/>
                <a:ea typeface="+mj-ea"/>
                <a:cs typeface="+mj-cs"/>
              </a:rPr>
            </a:br>
            <a:r>
              <a:rPr lang="en-US" sz="3200" b="0" kern="1200" cap="none" spc="0" dirty="0">
                <a:ln w="0"/>
                <a:solidFill>
                  <a:sysClr val="windowText" lastClr="000000"/>
                </a:solidFill>
                <a:effectLst>
                  <a:outerShdw blurRad="38100" dist="19050" dir="2700000" algn="tl" rotWithShape="0">
                    <a:schemeClr val="dk1">
                      <a:alpha val="40000"/>
                    </a:schemeClr>
                  </a:outerShdw>
                </a:effectLst>
                <a:latin typeface="+mj-lt"/>
                <a:ea typeface="+mj-ea"/>
                <a:cs typeface="+mj-cs"/>
              </a:rPr>
              <a:t>works of </a:t>
            </a:r>
          </a:p>
          <a:p>
            <a:pPr algn="ctr" rtl="0">
              <a:lnSpc>
                <a:spcPct val="90000"/>
              </a:lnSpc>
              <a:spcBef>
                <a:spcPct val="0"/>
              </a:spcBef>
              <a:spcAft>
                <a:spcPts val="600"/>
              </a:spcAft>
            </a:pPr>
            <a:r>
              <a:rPr lang="en-US" sz="3200" b="0" kern="1200" cap="none" spc="0" dirty="0">
                <a:ln w="0"/>
                <a:solidFill>
                  <a:sysClr val="windowText" lastClr="000000"/>
                </a:solidFill>
                <a:effectLst>
                  <a:outerShdw blurRad="38100" dist="19050" dir="2700000" algn="tl" rotWithShape="0">
                    <a:schemeClr val="dk1">
                      <a:alpha val="40000"/>
                    </a:schemeClr>
                  </a:outerShdw>
                </a:effectLst>
                <a:latin typeface="+mj-lt"/>
                <a:ea typeface="+mj-ea"/>
                <a:cs typeface="+mj-cs"/>
              </a:rPr>
              <a:t>William Shakespeare, other known authors </a:t>
            </a:r>
          </a:p>
          <a:p>
            <a:pPr algn="ctr" rtl="0">
              <a:lnSpc>
                <a:spcPct val="90000"/>
              </a:lnSpc>
              <a:spcBef>
                <a:spcPct val="0"/>
              </a:spcBef>
              <a:spcAft>
                <a:spcPts val="600"/>
              </a:spcAft>
            </a:pPr>
            <a:r>
              <a:rPr lang="en-US" sz="3200" b="0" kern="1200" cap="none" spc="0" dirty="0">
                <a:ln w="0"/>
                <a:solidFill>
                  <a:sysClr val="windowText" lastClr="000000"/>
                </a:solidFill>
                <a:effectLst>
                  <a:outerShdw blurRad="38100" dist="19050" dir="2700000" algn="tl" rotWithShape="0">
                    <a:schemeClr val="dk1">
                      <a:alpha val="40000"/>
                    </a:schemeClr>
                  </a:outerShdw>
                </a:effectLst>
                <a:latin typeface="+mj-lt"/>
                <a:ea typeface="+mj-ea"/>
                <a:cs typeface="+mj-cs"/>
              </a:rPr>
              <a:t>and </a:t>
            </a:r>
          </a:p>
          <a:p>
            <a:pPr algn="ctr" rtl="0">
              <a:lnSpc>
                <a:spcPct val="90000"/>
              </a:lnSpc>
              <a:spcBef>
                <a:spcPct val="0"/>
              </a:spcBef>
              <a:spcAft>
                <a:spcPts val="600"/>
              </a:spcAft>
            </a:pPr>
            <a:r>
              <a:rPr lang="en-US" sz="3200" b="0" kern="1200" cap="none" spc="0" dirty="0">
                <a:ln w="0"/>
                <a:solidFill>
                  <a:sysClr val="windowText" lastClr="000000"/>
                </a:solidFill>
                <a:effectLst>
                  <a:outerShdw blurRad="38100" dist="19050" dir="2700000" algn="tl" rotWithShape="0">
                    <a:schemeClr val="dk1">
                      <a:alpha val="40000"/>
                    </a:schemeClr>
                  </a:outerShdw>
                </a:effectLst>
                <a:latin typeface="+mj-lt"/>
                <a:ea typeface="+mj-ea"/>
                <a:cs typeface="+mj-cs"/>
              </a:rPr>
              <a:t>texts of Shakespeare’s imposters.</a:t>
            </a:r>
          </a:p>
        </p:txBody>
      </p:sp>
      <p:graphicFrame>
        <p:nvGraphicFramePr>
          <p:cNvPr id="5" name="טבלה 5">
            <a:extLst>
              <a:ext uri="{FF2B5EF4-FFF2-40B4-BE49-F238E27FC236}">
                <a16:creationId xmlns:a16="http://schemas.microsoft.com/office/drawing/2014/main" id="{0179035A-0286-4012-AC99-3813F4F768B8}"/>
              </a:ext>
            </a:extLst>
          </p:cNvPr>
          <p:cNvGraphicFramePr>
            <a:graphicFrameLocks noGrp="1"/>
          </p:cNvGraphicFramePr>
          <p:nvPr>
            <p:extLst>
              <p:ext uri="{D42A27DB-BD31-4B8C-83A1-F6EECF244321}">
                <p14:modId xmlns:p14="http://schemas.microsoft.com/office/powerpoint/2010/main" val="1493623816"/>
              </p:ext>
            </p:extLst>
          </p:nvPr>
        </p:nvGraphicFramePr>
        <p:xfrm>
          <a:off x="5366077" y="2075326"/>
          <a:ext cx="6172873" cy="2707348"/>
        </p:xfrm>
        <a:graphic>
          <a:graphicData uri="http://schemas.openxmlformats.org/drawingml/2006/table">
            <a:tbl>
              <a:tblPr rtl="1" firstRow="1" bandRow="1">
                <a:tableStyleId>{5940675A-B579-460E-94D1-54222C63F5DA}</a:tableStyleId>
              </a:tblPr>
              <a:tblGrid>
                <a:gridCol w="2099720">
                  <a:extLst>
                    <a:ext uri="{9D8B030D-6E8A-4147-A177-3AD203B41FA5}">
                      <a16:colId xmlns:a16="http://schemas.microsoft.com/office/drawing/2014/main" val="960560626"/>
                    </a:ext>
                  </a:extLst>
                </a:gridCol>
                <a:gridCol w="2105515">
                  <a:extLst>
                    <a:ext uri="{9D8B030D-6E8A-4147-A177-3AD203B41FA5}">
                      <a16:colId xmlns:a16="http://schemas.microsoft.com/office/drawing/2014/main" val="3736918754"/>
                    </a:ext>
                  </a:extLst>
                </a:gridCol>
                <a:gridCol w="1967638">
                  <a:extLst>
                    <a:ext uri="{9D8B030D-6E8A-4147-A177-3AD203B41FA5}">
                      <a16:colId xmlns:a16="http://schemas.microsoft.com/office/drawing/2014/main" val="4093693251"/>
                    </a:ext>
                  </a:extLst>
                </a:gridCol>
              </a:tblGrid>
              <a:tr h="661056">
                <a:tc gridSpan="3">
                  <a:txBody>
                    <a:bodyPr/>
                    <a:lstStyle/>
                    <a:p>
                      <a:pPr algn="ctr" rtl="1"/>
                      <a:r>
                        <a:rPr lang="en-US" sz="2500" dirty="0"/>
                        <a:t>Training datasets</a:t>
                      </a:r>
                      <a:endParaRPr lang="he-IL" sz="2500" dirty="0"/>
                    </a:p>
                  </a:txBody>
                  <a:tcPr marL="124774" marR="124774" marT="62387" marB="62387" anchor="ctr">
                    <a:solidFill>
                      <a:schemeClr val="accent2">
                        <a:lumMod val="20000"/>
                        <a:lumOff val="80000"/>
                      </a:schemeClr>
                    </a:solidFill>
                  </a:tcPr>
                </a:tc>
                <a:tc hMerge="1">
                  <a:txBody>
                    <a:bodyPr/>
                    <a:lstStyle/>
                    <a:p>
                      <a:pPr rtl="1"/>
                      <a:endParaRPr lang="he-IL"/>
                    </a:p>
                  </a:txBody>
                  <a:tcPr/>
                </a:tc>
                <a:tc hMerge="1">
                  <a:txBody>
                    <a:bodyPr/>
                    <a:lstStyle/>
                    <a:p>
                      <a:pPr rtl="1"/>
                      <a:endParaRPr lang="he-IL" dirty="0"/>
                    </a:p>
                  </a:txBody>
                  <a:tcPr/>
                </a:tc>
                <a:extLst>
                  <a:ext uri="{0D108BD9-81ED-4DB2-BD59-A6C34878D82A}">
                    <a16:rowId xmlns:a16="http://schemas.microsoft.com/office/drawing/2014/main" val="1541171140"/>
                  </a:ext>
                </a:extLst>
              </a:tr>
              <a:tr h="2046292">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500" dirty="0"/>
                        <a:t>Imposters dataset</a:t>
                      </a:r>
                      <a:endParaRPr lang="he-IL" sz="2500" dirty="0"/>
                    </a:p>
                  </a:txBody>
                  <a:tcPr marL="124774" marR="124774" marT="62387" marB="62387" anchor="ctr">
                    <a:solidFill>
                      <a:schemeClr val="accent4">
                        <a:lumMod val="60000"/>
                        <a:lumOff val="40000"/>
                      </a:schemeClr>
                    </a:solidFill>
                  </a:tcPr>
                </a:tc>
                <a:tc>
                  <a:txBody>
                    <a:bodyPr/>
                    <a:lstStyle/>
                    <a:p>
                      <a:pPr algn="ctr" rtl="1"/>
                      <a:r>
                        <a:rPr lang="en-US" sz="2500" dirty="0"/>
                        <a:t>Gutenberg corpus</a:t>
                      </a:r>
                      <a:endParaRPr lang="he-IL" sz="2500" dirty="0"/>
                    </a:p>
                  </a:txBody>
                  <a:tcPr marL="124774" marR="124774" marT="62387" marB="62387" anchor="ctr">
                    <a:solidFill>
                      <a:schemeClr val="accent6">
                        <a:lumMod val="60000"/>
                        <a:lumOff val="40000"/>
                      </a:schemeClr>
                    </a:solidFill>
                  </a:tcPr>
                </a:tc>
                <a:tc>
                  <a:txBody>
                    <a:bodyPr/>
                    <a:lstStyle/>
                    <a:p>
                      <a:pPr algn="ctr" rtl="1"/>
                      <a:r>
                        <a:rPr lang="en-US" sz="2500" dirty="0"/>
                        <a:t>Documents written by Shakespeare</a:t>
                      </a:r>
                      <a:endParaRPr lang="he-IL" sz="2500" dirty="0"/>
                    </a:p>
                  </a:txBody>
                  <a:tcPr marL="124774" marR="124774" marT="62387" marB="62387" anchor="ctr">
                    <a:solidFill>
                      <a:schemeClr val="accent5">
                        <a:lumMod val="20000"/>
                        <a:lumOff val="80000"/>
                      </a:schemeClr>
                    </a:solidFill>
                  </a:tcPr>
                </a:tc>
                <a:extLst>
                  <a:ext uri="{0D108BD9-81ED-4DB2-BD59-A6C34878D82A}">
                    <a16:rowId xmlns:a16="http://schemas.microsoft.com/office/drawing/2014/main" val="2259072022"/>
                  </a:ext>
                </a:extLst>
              </a:tr>
            </a:tbl>
          </a:graphicData>
        </a:graphic>
      </p:graphicFrame>
      <p:sp>
        <p:nvSpPr>
          <p:cNvPr id="2" name="מציין מיקום של מספר שקופית 1">
            <a:extLst>
              <a:ext uri="{FF2B5EF4-FFF2-40B4-BE49-F238E27FC236}">
                <a16:creationId xmlns:a16="http://schemas.microsoft.com/office/drawing/2014/main" id="{8994CA48-22E8-FEA4-20D6-C04F864433C7}"/>
              </a:ext>
            </a:extLst>
          </p:cNvPr>
          <p:cNvSpPr>
            <a:spLocks noGrp="1"/>
          </p:cNvSpPr>
          <p:nvPr>
            <p:ph type="sldNum" sz="quarter" idx="12"/>
          </p:nvPr>
        </p:nvSpPr>
        <p:spPr/>
        <p:txBody>
          <a:bodyPr/>
          <a:lstStyle/>
          <a:p>
            <a:fld id="{E85705DE-40D5-443A-A608-960415842535}" type="slidenum">
              <a:rPr lang="he-IL" sz="3000" smtClean="0">
                <a:solidFill>
                  <a:srgbClr val="404040"/>
                </a:solidFill>
                <a:effectLst>
                  <a:outerShdw blurRad="38100" dist="38100" dir="2700000" algn="tl">
                    <a:srgbClr val="000000">
                      <a:alpha val="43137"/>
                    </a:srgbClr>
                  </a:outerShdw>
                </a:effectLst>
              </a:rPr>
              <a:t>19</a:t>
            </a:fld>
            <a:endParaRPr lang="he-IL" sz="3000" dirty="0">
              <a:solidFill>
                <a:srgbClr val="40404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32503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36632A07-9A62-4FC0-23F0-15FCCB5C8CA2}"/>
              </a:ext>
            </a:extLst>
          </p:cNvPr>
          <p:cNvSpPr>
            <a:spLocks noGrp="1"/>
          </p:cNvSpPr>
          <p:nvPr>
            <p:ph type="title"/>
          </p:nvPr>
        </p:nvSpPr>
        <p:spPr>
          <a:xfrm>
            <a:off x="524741" y="620392"/>
            <a:ext cx="3808268" cy="5504688"/>
          </a:xfrm>
        </p:spPr>
        <p:txBody>
          <a:bodyPr>
            <a:normAutofit/>
          </a:bodyPr>
          <a:lstStyle/>
          <a:p>
            <a:r>
              <a:rPr lang="en-US" sz="6000" dirty="0">
                <a:solidFill>
                  <a:schemeClr val="bg1"/>
                </a:solidFill>
                <a:effectLst>
                  <a:outerShdw blurRad="38100" dist="38100" dir="2700000" algn="tl">
                    <a:srgbClr val="000000">
                      <a:alpha val="43137"/>
                    </a:srgbClr>
                  </a:outerShdw>
                </a:effectLst>
                <a:latin typeface="+mn-lt"/>
              </a:rPr>
              <a:t>What are we going to discuss:</a:t>
            </a:r>
            <a:endParaRPr lang="he-IL" sz="6000" dirty="0">
              <a:solidFill>
                <a:schemeClr val="bg1"/>
              </a:solidFill>
              <a:effectLst>
                <a:outerShdw blurRad="38100" dist="38100" dir="2700000" algn="tl">
                  <a:srgbClr val="000000">
                    <a:alpha val="43137"/>
                  </a:srgbClr>
                </a:outerShdw>
              </a:effectLst>
              <a:latin typeface="+mn-lt"/>
            </a:endParaRPr>
          </a:p>
        </p:txBody>
      </p:sp>
      <p:graphicFrame>
        <p:nvGraphicFramePr>
          <p:cNvPr id="5" name="מציין מיקום תוכן 2">
            <a:extLst>
              <a:ext uri="{FF2B5EF4-FFF2-40B4-BE49-F238E27FC236}">
                <a16:creationId xmlns:a16="http://schemas.microsoft.com/office/drawing/2014/main" id="{86D5FB97-A08E-E908-EFE0-D8B1A52E1ACC}"/>
              </a:ext>
            </a:extLst>
          </p:cNvPr>
          <p:cNvGraphicFramePr>
            <a:graphicFrameLocks noGrp="1"/>
          </p:cNvGraphicFramePr>
          <p:nvPr>
            <p:ph idx="1"/>
            <p:extLst>
              <p:ext uri="{D42A27DB-BD31-4B8C-83A1-F6EECF244321}">
                <p14:modId xmlns:p14="http://schemas.microsoft.com/office/powerpoint/2010/main" val="2448185293"/>
              </p:ext>
            </p:extLst>
          </p:nvPr>
        </p:nvGraphicFramePr>
        <p:xfrm>
          <a:off x="5468389" y="182880"/>
          <a:ext cx="6263640" cy="6364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מציין מיקום של מספר שקופית 2">
            <a:extLst>
              <a:ext uri="{FF2B5EF4-FFF2-40B4-BE49-F238E27FC236}">
                <a16:creationId xmlns:a16="http://schemas.microsoft.com/office/drawing/2014/main" id="{391306E7-773B-4BAC-2B29-B106D1E88D23}"/>
              </a:ext>
            </a:extLst>
          </p:cNvPr>
          <p:cNvSpPr>
            <a:spLocks noGrp="1"/>
          </p:cNvSpPr>
          <p:nvPr>
            <p:ph type="sldNum" sz="quarter" idx="12"/>
          </p:nvPr>
        </p:nvSpPr>
        <p:spPr/>
        <p:txBody>
          <a:bodyPr/>
          <a:lstStyle/>
          <a:p>
            <a:fld id="{E85705DE-40D5-443A-A608-960415842535}" type="slidenum">
              <a:rPr lang="he-IL" sz="3000" smtClean="0">
                <a:solidFill>
                  <a:schemeClr val="bg2"/>
                </a:solidFill>
                <a:effectLst>
                  <a:outerShdw blurRad="38100" dist="38100" dir="2700000" algn="tl">
                    <a:srgbClr val="000000">
                      <a:alpha val="43137"/>
                    </a:srgbClr>
                  </a:outerShdw>
                </a:effectLst>
              </a:rPr>
              <a:t>2</a:t>
            </a:fld>
            <a:endParaRPr lang="he-IL" sz="3000"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17870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tile tx="0" ty="0" sx="100000" sy="100000" flip="none" algn="tl"/>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612D5C2-C8FD-1F74-53D4-4361208546D6}"/>
              </a:ext>
            </a:extLst>
          </p:cNvPr>
          <p:cNvSpPr>
            <a:spLocks noGrp="1"/>
          </p:cNvSpPr>
          <p:nvPr>
            <p:ph type="title"/>
          </p:nvPr>
        </p:nvSpPr>
        <p:spPr>
          <a:xfrm>
            <a:off x="251933" y="457199"/>
            <a:ext cx="4049109" cy="1053772"/>
          </a:xfrm>
        </p:spPr>
        <p:txBody>
          <a:bodyPr>
            <a:normAutofit/>
          </a:bodyPr>
          <a:lstStyle/>
          <a:p>
            <a:pPr algn="l" rtl="0"/>
            <a:r>
              <a:rPr lang="en-US" dirty="0">
                <a:effectLst>
                  <a:outerShdw blurRad="38100" dist="38100" dir="2700000" algn="tl">
                    <a:srgbClr val="000000">
                      <a:alpha val="43137"/>
                    </a:srgbClr>
                  </a:outerShdw>
                </a:effectLst>
                <a:latin typeface="+mn-lt"/>
              </a:rPr>
              <a:t>Experimentation</a:t>
            </a:r>
            <a:endParaRPr lang="he-IL" dirty="0">
              <a:effectLst>
                <a:outerShdw blurRad="38100" dist="38100" dir="2700000" algn="tl">
                  <a:srgbClr val="000000">
                    <a:alpha val="43137"/>
                  </a:srgbClr>
                </a:outerShdw>
              </a:effectLst>
              <a:latin typeface="+mn-lt"/>
            </a:endParaRPr>
          </a:p>
        </p:txBody>
      </p:sp>
      <p:sp>
        <p:nvSpPr>
          <p:cNvPr id="3" name="מציין מיקום תוכן 2">
            <a:extLst>
              <a:ext uri="{FF2B5EF4-FFF2-40B4-BE49-F238E27FC236}">
                <a16:creationId xmlns:a16="http://schemas.microsoft.com/office/drawing/2014/main" id="{35BAAA4B-EE81-E3F1-AFE9-88504DACA4FA}"/>
              </a:ext>
            </a:extLst>
          </p:cNvPr>
          <p:cNvSpPr>
            <a:spLocks noGrp="1"/>
          </p:cNvSpPr>
          <p:nvPr>
            <p:ph idx="1"/>
          </p:nvPr>
        </p:nvSpPr>
        <p:spPr>
          <a:xfrm>
            <a:off x="-3048" y="1447909"/>
            <a:ext cx="6760781" cy="5667703"/>
          </a:xfrm>
        </p:spPr>
        <p:txBody>
          <a:bodyPr>
            <a:noAutofit/>
          </a:bodyPr>
          <a:lstStyle/>
          <a:p>
            <a:pPr marL="0" indent="0" algn="l" rtl="0">
              <a:buNone/>
            </a:pPr>
            <a:r>
              <a:rPr lang="en-US" sz="2600" dirty="0"/>
              <a:t>This process was repeated least </a:t>
            </a:r>
            <a:r>
              <a:rPr lang="en-US" sz="2600" b="1" dirty="0"/>
              <a:t>3 times</a:t>
            </a:r>
            <a:r>
              <a:rPr lang="en-US" sz="2600" dirty="0"/>
              <a:t>:</a:t>
            </a:r>
            <a:br>
              <a:rPr lang="en-US" sz="2600" dirty="0"/>
            </a:br>
            <a:br>
              <a:rPr lang="en-US" sz="2600" dirty="0"/>
            </a:br>
            <a:r>
              <a:rPr lang="en-US" sz="2600" dirty="0"/>
              <a:t>	</a:t>
            </a:r>
            <a:r>
              <a:rPr lang="en-US" sz="2600" b="1" dirty="0"/>
              <a:t>1. </a:t>
            </a:r>
            <a:r>
              <a:rPr lang="en-US" sz="2600" dirty="0"/>
              <a:t>The documents from the datasets 	would be chosen randomly </a:t>
            </a:r>
            <a:br>
              <a:rPr lang="en-US" sz="2600" dirty="0"/>
            </a:br>
            <a:r>
              <a:rPr lang="en-US" sz="2600" dirty="0"/>
              <a:t>	and divided in the ratio of </a:t>
            </a:r>
            <a:r>
              <a:rPr lang="en-US" sz="2600" b="1" dirty="0"/>
              <a:t>90% : 10% </a:t>
            </a:r>
            <a:br>
              <a:rPr lang="en-US" sz="2600" b="1" dirty="0"/>
            </a:br>
            <a:r>
              <a:rPr lang="en-US" sz="2600" b="1" dirty="0"/>
              <a:t>	</a:t>
            </a:r>
            <a:r>
              <a:rPr lang="en-US" sz="2600" dirty="0"/>
              <a:t>for training and testing, respectively.</a:t>
            </a:r>
          </a:p>
          <a:p>
            <a:pPr marL="0" indent="0" algn="l" rtl="0">
              <a:buNone/>
            </a:pPr>
            <a:r>
              <a:rPr lang="en-US" sz="2600" dirty="0"/>
              <a:t>	</a:t>
            </a:r>
            <a:r>
              <a:rPr lang="en-US" sz="2600" b="1" dirty="0"/>
              <a:t>2. </a:t>
            </a:r>
            <a:r>
              <a:rPr lang="en-US" sz="2600" dirty="0"/>
              <a:t>train the model with the training set.</a:t>
            </a:r>
          </a:p>
          <a:p>
            <a:pPr marL="0" indent="0" algn="l" rtl="0">
              <a:buNone/>
            </a:pPr>
            <a:r>
              <a:rPr lang="en-US" sz="2600" dirty="0"/>
              <a:t>	</a:t>
            </a:r>
            <a:r>
              <a:rPr lang="en-US" sz="2600" b="1" dirty="0"/>
              <a:t>3. </a:t>
            </a:r>
            <a:r>
              <a:rPr lang="en-US" sz="2600" dirty="0"/>
              <a:t>predict authorship embeddings on the 	testing set.</a:t>
            </a:r>
          </a:p>
          <a:p>
            <a:pPr marL="0" indent="0" algn="l" rtl="0">
              <a:buNone/>
            </a:pPr>
            <a:r>
              <a:rPr lang="en-US" sz="2600" dirty="0"/>
              <a:t>	</a:t>
            </a:r>
            <a:r>
              <a:rPr lang="en-US" sz="2600" b="1" dirty="0"/>
              <a:t>4. </a:t>
            </a:r>
            <a:r>
              <a:rPr lang="en-US" sz="2600" dirty="0"/>
              <a:t>save the testing results.</a:t>
            </a:r>
          </a:p>
          <a:p>
            <a:pPr marL="0" indent="0" algn="l" rtl="0">
              <a:buNone/>
            </a:pPr>
            <a:endParaRPr lang="en-US" sz="2600" dirty="0"/>
          </a:p>
          <a:p>
            <a:pPr marL="0" indent="0" algn="l" rtl="0">
              <a:buNone/>
            </a:pPr>
            <a:r>
              <a:rPr lang="en-US" sz="2600" b="1" dirty="0"/>
              <a:t>The test results are then compared for analysis.</a:t>
            </a:r>
            <a:endParaRPr lang="en-US" sz="2600" dirty="0"/>
          </a:p>
          <a:p>
            <a:pPr marL="0" indent="0" algn="l" rtl="0">
              <a:buNone/>
            </a:pPr>
            <a:endParaRPr lang="en-US" sz="2600" dirty="0"/>
          </a:p>
          <a:p>
            <a:pPr marL="0" indent="0" algn="l" rtl="0">
              <a:buNone/>
            </a:pPr>
            <a:endParaRPr lang="en-US" sz="2600" dirty="0"/>
          </a:p>
          <a:p>
            <a:pPr marL="0" indent="0" algn="l" rtl="0">
              <a:buNone/>
            </a:pPr>
            <a:endParaRPr lang="en-US" sz="2600" dirty="0"/>
          </a:p>
          <a:p>
            <a:pPr marL="0" indent="0" algn="l" rtl="0">
              <a:buNone/>
            </a:pPr>
            <a:endParaRPr lang="en-US" sz="2600" dirty="0"/>
          </a:p>
        </p:txBody>
      </p:sp>
      <p:pic>
        <p:nvPicPr>
          <p:cNvPr id="12" name="תמונה 11" descr="מחברת ועיפרון בעבודה">
            <a:extLst>
              <a:ext uri="{FF2B5EF4-FFF2-40B4-BE49-F238E27FC236}">
                <a16:creationId xmlns:a16="http://schemas.microsoft.com/office/drawing/2014/main" id="{29590D9C-1C9B-E151-9F78-98124DD7E622}"/>
              </a:ext>
            </a:extLst>
          </p:cNvPr>
          <p:cNvPicPr>
            <a:picLocks noChangeAspect="1"/>
          </p:cNvPicPr>
          <p:nvPr/>
        </p:nvPicPr>
        <p:blipFill rotWithShape="1">
          <a:blip r:embed="rId4">
            <a:extLst>
              <a:ext uri="{28A0092B-C50C-407E-A947-70E740481C1C}">
                <a14:useLocalDpi xmlns:a14="http://schemas.microsoft.com/office/drawing/2010/main" val="0"/>
              </a:ext>
            </a:extLst>
          </a:blip>
          <a:srcRect l="20982" r="20980" b="-1"/>
          <a:stretch/>
        </p:blipFill>
        <p:spPr>
          <a:xfrm>
            <a:off x="6478100"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מציין מיקום של מספר שקופית 1">
            <a:extLst>
              <a:ext uri="{FF2B5EF4-FFF2-40B4-BE49-F238E27FC236}">
                <a16:creationId xmlns:a16="http://schemas.microsoft.com/office/drawing/2014/main" id="{75DCAD8C-A4E3-82C6-2BE1-95881AABE96B}"/>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rgbClr val="F7B31F"/>
                </a:solidFill>
                <a:effectLst>
                  <a:outerShdw blurRad="38100" dist="38100" dir="2700000" algn="tl">
                    <a:srgbClr val="000000">
                      <a:alpha val="43137"/>
                    </a:srgbClr>
                  </a:outerShdw>
                </a:effectLst>
              </a:rPr>
              <a:t>20</a:t>
            </a:fld>
            <a:endParaRPr lang="he-IL" sz="3000" dirty="0">
              <a:solidFill>
                <a:srgbClr val="F7B31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9148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כותרת 1">
            <a:extLst>
              <a:ext uri="{FF2B5EF4-FFF2-40B4-BE49-F238E27FC236}">
                <a16:creationId xmlns:a16="http://schemas.microsoft.com/office/drawing/2014/main" id="{A1FD89E1-7C2B-9556-7E82-ED15D9D9BFDB}"/>
              </a:ext>
            </a:extLst>
          </p:cNvPr>
          <p:cNvSpPr>
            <a:spLocks noGrp="1"/>
          </p:cNvSpPr>
          <p:nvPr>
            <p:ph type="title"/>
          </p:nvPr>
        </p:nvSpPr>
        <p:spPr>
          <a:xfrm>
            <a:off x="177800" y="-163244"/>
            <a:ext cx="8432800" cy="1325563"/>
          </a:xfrm>
        </p:spPr>
        <p:txBody>
          <a:bodyPr>
            <a:normAutofit/>
          </a:bodyPr>
          <a:lstStyle/>
          <a:p>
            <a:pPr algn="l" rtl="0"/>
            <a:r>
              <a:rPr lang="en-US" b="1" dirty="0"/>
              <a:t>Comparisons to the original model</a:t>
            </a:r>
            <a:endParaRPr lang="he-IL" b="1" dirty="0"/>
          </a:p>
        </p:txBody>
      </p:sp>
      <p:sp>
        <p:nvSpPr>
          <p:cNvPr id="3" name="מציין מיקום תוכן 2">
            <a:extLst>
              <a:ext uri="{FF2B5EF4-FFF2-40B4-BE49-F238E27FC236}">
                <a16:creationId xmlns:a16="http://schemas.microsoft.com/office/drawing/2014/main" id="{F427D7A9-2640-EE6E-64F5-BE437B5CB5AD}"/>
              </a:ext>
            </a:extLst>
          </p:cNvPr>
          <p:cNvSpPr>
            <a:spLocks noGrp="1"/>
          </p:cNvSpPr>
          <p:nvPr>
            <p:ph idx="1"/>
          </p:nvPr>
        </p:nvSpPr>
        <p:spPr>
          <a:xfrm>
            <a:off x="-329790" y="1017430"/>
            <a:ext cx="7395168" cy="5462197"/>
          </a:xfrm>
        </p:spPr>
        <p:txBody>
          <a:bodyPr>
            <a:noAutofit/>
          </a:bodyPr>
          <a:lstStyle/>
          <a:p>
            <a:pPr lvl="1" algn="l" rtl="0"/>
            <a:r>
              <a:rPr lang="en-US" kern="100" dirty="0">
                <a:cs typeface="Arial" panose="020B0604020202020204" pitchFamily="34" charset="0"/>
              </a:rPr>
              <a:t>We, too, used </a:t>
            </a:r>
            <a:r>
              <a:rPr lang="en-US" b="1" kern="100" dirty="0" err="1">
                <a:cs typeface="Arial" panose="020B0604020202020204" pitchFamily="34" charset="0"/>
              </a:rPr>
              <a:t>RoBERTa</a:t>
            </a:r>
            <a:r>
              <a:rPr lang="en-US" b="1" kern="100" dirty="0">
                <a:cs typeface="Arial" panose="020B0604020202020204" pitchFamily="34" charset="0"/>
              </a:rPr>
              <a:t> large</a:t>
            </a:r>
            <a:r>
              <a:rPr lang="en-US" kern="100" dirty="0">
                <a:cs typeface="Arial" panose="020B0604020202020204" pitchFamily="34" charset="0"/>
              </a:rPr>
              <a:t>.</a:t>
            </a:r>
          </a:p>
          <a:p>
            <a:pPr lvl="1" algn="l" rtl="0"/>
            <a:r>
              <a:rPr lang="en-US" kern="100" dirty="0">
                <a:cs typeface="Arial" panose="020B0604020202020204" pitchFamily="34" charset="0"/>
              </a:rPr>
              <a:t>We began by downloading the datasets: </a:t>
            </a:r>
          </a:p>
          <a:p>
            <a:pPr lvl="2" algn="l" rtl="0"/>
            <a:r>
              <a:rPr lang="en-US" sz="2400" kern="100" dirty="0">
                <a:cs typeface="Arial" panose="020B0604020202020204" pitchFamily="34" charset="0"/>
              </a:rPr>
              <a:t>The </a:t>
            </a:r>
            <a:r>
              <a:rPr lang="en-US" sz="2400" b="1" kern="100" dirty="0">
                <a:cs typeface="Arial" panose="020B0604020202020204" pitchFamily="34" charset="0"/>
              </a:rPr>
              <a:t>Gutenberg</a:t>
            </a:r>
            <a:r>
              <a:rPr lang="en-US" sz="2400" kern="100" dirty="0">
                <a:cs typeface="Arial" panose="020B0604020202020204" pitchFamily="34" charset="0"/>
              </a:rPr>
              <a:t> dataset : we had to clone the GitHub repository of the "Standardized Project Gutenberg Corpus". </a:t>
            </a:r>
            <a:br>
              <a:rPr lang="en-US" sz="2400" kern="100" dirty="0">
                <a:cs typeface="Arial" panose="020B0604020202020204" pitchFamily="34" charset="0"/>
              </a:rPr>
            </a:br>
            <a:r>
              <a:rPr lang="en-US" sz="2400" kern="100" dirty="0">
                <a:cs typeface="Arial" panose="020B0604020202020204" pitchFamily="34" charset="0"/>
              </a:rPr>
              <a:t>Its size: </a:t>
            </a:r>
            <a:r>
              <a:rPr lang="en-US" sz="2400" b="1" kern="100" dirty="0">
                <a:cs typeface="Arial" panose="020B0604020202020204" pitchFamily="34" charset="0"/>
              </a:rPr>
              <a:t>over 70,000 books</a:t>
            </a:r>
            <a:r>
              <a:rPr lang="en-US" sz="2400" kern="100" dirty="0">
                <a:cs typeface="Arial" panose="020B0604020202020204" pitchFamily="34" charset="0"/>
              </a:rPr>
              <a:t>. </a:t>
            </a:r>
          </a:p>
          <a:p>
            <a:pPr lvl="3" algn="l" rtl="0"/>
            <a:r>
              <a:rPr lang="en-US" sz="2400" kern="100" dirty="0">
                <a:cs typeface="Arial" panose="020B0604020202020204" pitchFamily="34" charset="0"/>
              </a:rPr>
              <a:t>We took only the books that are written in </a:t>
            </a:r>
            <a:r>
              <a:rPr lang="en-US" sz="2400" b="1" kern="100" dirty="0">
                <a:cs typeface="Arial" panose="020B0604020202020204" pitchFamily="34" charset="0"/>
              </a:rPr>
              <a:t>English</a:t>
            </a:r>
            <a:r>
              <a:rPr lang="en-US" sz="2400" kern="100" dirty="0">
                <a:cs typeface="Arial" panose="020B0604020202020204" pitchFamily="34" charset="0"/>
              </a:rPr>
              <a:t>. </a:t>
            </a:r>
          </a:p>
          <a:p>
            <a:pPr lvl="3" algn="l" rtl="0"/>
            <a:r>
              <a:rPr lang="en-US" sz="2400" kern="100" dirty="0">
                <a:cs typeface="Arial" panose="020B0604020202020204" pitchFamily="34" charset="0"/>
              </a:rPr>
              <a:t>We picked </a:t>
            </a:r>
            <a:r>
              <a:rPr lang="en-US" sz="2400" b="1" kern="100" dirty="0">
                <a:cs typeface="Arial" panose="020B0604020202020204" pitchFamily="34" charset="0"/>
              </a:rPr>
              <a:t>the first 500 books </a:t>
            </a:r>
            <a:r>
              <a:rPr lang="en-US" sz="2400" kern="100" dirty="0">
                <a:cs typeface="Arial" panose="020B0604020202020204" pitchFamily="34" charset="0"/>
              </a:rPr>
              <a:t>because our means were not able to process this large amount of data. </a:t>
            </a:r>
          </a:p>
          <a:p>
            <a:pPr lvl="2" algn="l" rtl="0"/>
            <a:r>
              <a:rPr lang="en-US" sz="2400" kern="100" dirty="0">
                <a:cs typeface="Arial" panose="020B0604020202020204" pitchFamily="34" charset="0"/>
              </a:rPr>
              <a:t>For the task of </a:t>
            </a:r>
            <a:r>
              <a:rPr lang="en-US" sz="2400" b="1" kern="100" dirty="0">
                <a:cs typeface="Arial" panose="020B0604020202020204" pitchFamily="34" charset="0"/>
              </a:rPr>
              <a:t>plagiarism</a:t>
            </a:r>
            <a:r>
              <a:rPr lang="en-US" sz="2400" kern="100" dirty="0">
                <a:cs typeface="Arial" panose="020B0604020202020204" pitchFamily="34" charset="0"/>
              </a:rPr>
              <a:t> </a:t>
            </a:r>
            <a:r>
              <a:rPr lang="en-US" sz="2400" b="1" kern="100" dirty="0">
                <a:cs typeface="Arial" panose="020B0604020202020204" pitchFamily="34" charset="0"/>
              </a:rPr>
              <a:t>detection</a:t>
            </a:r>
            <a:r>
              <a:rPr lang="en-US" sz="2400" kern="100" dirty="0">
                <a:cs typeface="Arial" panose="020B0604020202020204" pitchFamily="34" charset="0"/>
              </a:rPr>
              <a:t>, two datasets of books:</a:t>
            </a:r>
            <a:br>
              <a:rPr lang="en-US" sz="2400" kern="100" dirty="0">
                <a:cs typeface="Arial" panose="020B0604020202020204" pitchFamily="34" charset="0"/>
              </a:rPr>
            </a:br>
            <a:r>
              <a:rPr lang="en-US" sz="2400" b="1" kern="100" dirty="0">
                <a:cs typeface="Arial" panose="020B0604020202020204" pitchFamily="34" charset="0"/>
              </a:rPr>
              <a:t>The Shakespeare novels </a:t>
            </a:r>
            <a:r>
              <a:rPr lang="en-US" sz="2400" kern="100" dirty="0">
                <a:cs typeface="Arial" panose="020B0604020202020204" pitchFamily="34" charset="0"/>
              </a:rPr>
              <a:t>(</a:t>
            </a:r>
            <a:r>
              <a:rPr lang="en-US" sz="2400" b="1" kern="100" dirty="0">
                <a:cs typeface="Arial" panose="020B0604020202020204" pitchFamily="34" charset="0"/>
              </a:rPr>
              <a:t>50 </a:t>
            </a:r>
            <a:r>
              <a:rPr lang="en-US" sz="2400" kern="100" dirty="0">
                <a:cs typeface="Arial" panose="020B0604020202020204" pitchFamily="34" charset="0"/>
              </a:rPr>
              <a:t>texts)</a:t>
            </a:r>
            <a:r>
              <a:rPr lang="en-US" sz="2400" b="1" kern="100" dirty="0">
                <a:cs typeface="Arial" panose="020B0604020202020204" pitchFamily="34" charset="0"/>
              </a:rPr>
              <a:t> </a:t>
            </a:r>
            <a:r>
              <a:rPr lang="en-US" sz="2400" kern="100" dirty="0">
                <a:cs typeface="Arial" panose="020B0604020202020204" pitchFamily="34" charset="0"/>
              </a:rPr>
              <a:t>and</a:t>
            </a:r>
            <a:r>
              <a:rPr lang="en-US" sz="2400" b="1" kern="100" dirty="0">
                <a:cs typeface="Arial" panose="020B0604020202020204" pitchFamily="34" charset="0"/>
              </a:rPr>
              <a:t> the imposters dataset </a:t>
            </a:r>
            <a:r>
              <a:rPr lang="en-US" sz="2400" kern="100" dirty="0">
                <a:cs typeface="Arial" panose="020B0604020202020204" pitchFamily="34" charset="0"/>
              </a:rPr>
              <a:t>(around </a:t>
            </a:r>
            <a:r>
              <a:rPr lang="en-US" sz="2400" b="1" kern="100" dirty="0">
                <a:cs typeface="Arial" panose="020B0604020202020204" pitchFamily="34" charset="0"/>
              </a:rPr>
              <a:t>120 </a:t>
            </a:r>
            <a:r>
              <a:rPr lang="en-US" sz="2400" kern="100" dirty="0">
                <a:cs typeface="Arial" panose="020B0604020202020204" pitchFamily="34" charset="0"/>
              </a:rPr>
              <a:t>texts).</a:t>
            </a:r>
            <a:endParaRPr lang="he-IL" sz="2400" kern="100" dirty="0">
              <a:cs typeface="Arial" panose="020B0604020202020204" pitchFamily="34" charset="0"/>
            </a:endParaRPr>
          </a:p>
        </p:txBody>
      </p:sp>
      <p:pic>
        <p:nvPicPr>
          <p:cNvPr id="6" name="תמונה 5" descr="תצוגה עליונה של ספרים עם צבעי שער שונים">
            <a:extLst>
              <a:ext uri="{FF2B5EF4-FFF2-40B4-BE49-F238E27FC236}">
                <a16:creationId xmlns:a16="http://schemas.microsoft.com/office/drawing/2014/main" id="{084EF6BB-36A9-D025-994A-F4C64641C3D1}"/>
              </a:ext>
            </a:extLst>
          </p:cNvPr>
          <p:cNvPicPr>
            <a:picLocks noChangeAspect="1"/>
          </p:cNvPicPr>
          <p:nvPr/>
        </p:nvPicPr>
        <p:blipFill rotWithShape="1">
          <a:blip r:embed="rId3">
            <a:extLst>
              <a:ext uri="{28A0092B-C50C-407E-A947-70E740481C1C}">
                <a14:useLocalDpi xmlns:a14="http://schemas.microsoft.com/office/drawing/2010/main" val="0"/>
              </a:ext>
            </a:extLst>
          </a:blip>
          <a:srcRect t="146" r="2" b="2"/>
          <a:stretch/>
        </p:blipFill>
        <p:spPr>
          <a:xfrm>
            <a:off x="6916501" y="2951563"/>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מציין מיקום של מספר שקופית 1">
            <a:extLst>
              <a:ext uri="{FF2B5EF4-FFF2-40B4-BE49-F238E27FC236}">
                <a16:creationId xmlns:a16="http://schemas.microsoft.com/office/drawing/2014/main" id="{C6C5D137-4FBE-82EC-AD96-73D9ADB685C2}"/>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rgbClr val="AD0132"/>
                </a:solidFill>
                <a:effectLst>
                  <a:outerShdw blurRad="38100" dist="38100" dir="2700000" algn="tl">
                    <a:srgbClr val="000000">
                      <a:alpha val="43137"/>
                    </a:srgbClr>
                  </a:outerShdw>
                </a:effectLst>
              </a:rPr>
              <a:t>21</a:t>
            </a:fld>
            <a:endParaRPr lang="he-IL" sz="3000" dirty="0">
              <a:solidFill>
                <a:srgbClr val="AD013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8263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2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כותרת 1">
            <a:extLst>
              <a:ext uri="{FF2B5EF4-FFF2-40B4-BE49-F238E27FC236}">
                <a16:creationId xmlns:a16="http://schemas.microsoft.com/office/drawing/2014/main" id="{AAE9B40B-6449-70B0-3549-57ADC92929A1}"/>
              </a:ext>
            </a:extLst>
          </p:cNvPr>
          <p:cNvSpPr>
            <a:spLocks noGrp="1"/>
          </p:cNvSpPr>
          <p:nvPr>
            <p:ph type="title"/>
          </p:nvPr>
        </p:nvSpPr>
        <p:spPr>
          <a:xfrm>
            <a:off x="531940" y="532441"/>
            <a:ext cx="5247914" cy="1597180"/>
          </a:xfrm>
        </p:spPr>
        <p:txBody>
          <a:bodyPr>
            <a:normAutofit fontScale="90000"/>
          </a:bodyPr>
          <a:lstStyle/>
          <a:p>
            <a:pPr algn="l" rtl="0"/>
            <a:r>
              <a:rPr lang="en-US" sz="4000" b="1" dirty="0"/>
              <a:t>Training hyperparameters from the original PART paper</a:t>
            </a:r>
            <a:endParaRPr lang="he-IL" sz="4000" b="1" dirty="0"/>
          </a:p>
        </p:txBody>
      </p:sp>
      <p:sp>
        <p:nvSpPr>
          <p:cNvPr id="9" name="כותרת 1">
            <a:extLst>
              <a:ext uri="{FF2B5EF4-FFF2-40B4-BE49-F238E27FC236}">
                <a16:creationId xmlns:a16="http://schemas.microsoft.com/office/drawing/2014/main" id="{189558B8-115E-9A83-1D21-CCFAFFD67F34}"/>
              </a:ext>
            </a:extLst>
          </p:cNvPr>
          <p:cNvSpPr txBox="1">
            <a:spLocks/>
          </p:cNvSpPr>
          <p:nvPr/>
        </p:nvSpPr>
        <p:spPr>
          <a:xfrm>
            <a:off x="6256866" y="476473"/>
            <a:ext cx="5247914"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3600" b="1" dirty="0"/>
              <a:t>Training hyperparameters for our experiments</a:t>
            </a:r>
            <a:endParaRPr lang="he-IL" sz="3600" b="1" dirty="0"/>
          </a:p>
        </p:txBody>
      </p:sp>
      <p:pic>
        <p:nvPicPr>
          <p:cNvPr id="10" name="תמונה 9" descr="תמונה שמכילה טקסט, צילום מסך, גופן, מספר&#10;&#10;התיאור נוצר באופן אוטומטי">
            <a:extLst>
              <a:ext uri="{FF2B5EF4-FFF2-40B4-BE49-F238E27FC236}">
                <a16:creationId xmlns:a16="http://schemas.microsoft.com/office/drawing/2014/main" id="{0BA3023D-5193-F703-C467-E569FAFD5DF9}"/>
              </a:ext>
            </a:extLst>
          </p:cNvPr>
          <p:cNvPicPr>
            <a:picLocks noChangeAspect="1"/>
          </p:cNvPicPr>
          <p:nvPr/>
        </p:nvPicPr>
        <p:blipFill rotWithShape="1">
          <a:blip r:embed="rId3"/>
          <a:srcRect l="13224" t="12480" r="14008"/>
          <a:stretch/>
        </p:blipFill>
        <p:spPr>
          <a:xfrm>
            <a:off x="697432" y="2446242"/>
            <a:ext cx="4907280" cy="3615076"/>
          </a:xfrm>
          <a:prstGeom prst="rect">
            <a:avLst/>
          </a:prstGeom>
        </p:spPr>
      </p:pic>
      <p:pic>
        <p:nvPicPr>
          <p:cNvPr id="11" name="תמונה 10" descr="תמונה שמכילה טקסט, צילום מסך, גופן, מספר&#10;&#10;התיאור נוצר באופן אוטומטי">
            <a:extLst>
              <a:ext uri="{FF2B5EF4-FFF2-40B4-BE49-F238E27FC236}">
                <a16:creationId xmlns:a16="http://schemas.microsoft.com/office/drawing/2014/main" id="{449E4107-7C59-653F-485E-89AFE044F659}"/>
              </a:ext>
            </a:extLst>
          </p:cNvPr>
          <p:cNvPicPr>
            <a:picLocks noChangeAspect="1"/>
          </p:cNvPicPr>
          <p:nvPr/>
        </p:nvPicPr>
        <p:blipFill rotWithShape="1">
          <a:blip r:embed="rId3"/>
          <a:srcRect l="13224" t="12480" r="14008"/>
          <a:stretch/>
        </p:blipFill>
        <p:spPr>
          <a:xfrm>
            <a:off x="6412145" y="2446242"/>
            <a:ext cx="4907280" cy="3615076"/>
          </a:xfrm>
          <a:prstGeom prst="rect">
            <a:avLst/>
          </a:prstGeom>
        </p:spPr>
      </p:pic>
      <p:sp>
        <p:nvSpPr>
          <p:cNvPr id="13" name="מלבן 12">
            <a:extLst>
              <a:ext uri="{FF2B5EF4-FFF2-40B4-BE49-F238E27FC236}">
                <a16:creationId xmlns:a16="http://schemas.microsoft.com/office/drawing/2014/main" id="{00159CE0-1B3C-B974-BF42-0F7FE3E86620}"/>
              </a:ext>
            </a:extLst>
          </p:cNvPr>
          <p:cNvSpPr/>
          <p:nvPr/>
        </p:nvSpPr>
        <p:spPr>
          <a:xfrm>
            <a:off x="8560676" y="2948150"/>
            <a:ext cx="599090" cy="283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100" b="1" dirty="0">
                <a:solidFill>
                  <a:srgbClr val="FF0000"/>
                </a:solidFill>
              </a:rPr>
              <a:t>128</a:t>
            </a:r>
            <a:endParaRPr lang="he-IL" sz="2100" b="1" dirty="0">
              <a:solidFill>
                <a:srgbClr val="FF0000"/>
              </a:solidFill>
            </a:endParaRPr>
          </a:p>
        </p:txBody>
      </p:sp>
      <p:sp>
        <p:nvSpPr>
          <p:cNvPr id="21" name="מציין מיקום של מספר שקופית 1">
            <a:extLst>
              <a:ext uri="{FF2B5EF4-FFF2-40B4-BE49-F238E27FC236}">
                <a16:creationId xmlns:a16="http://schemas.microsoft.com/office/drawing/2014/main" id="{11EABCC9-9935-7579-4A94-A1A00EB97C09}"/>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chemeClr val="bg1">
                    <a:lumMod val="75000"/>
                  </a:schemeClr>
                </a:solidFill>
                <a:effectLst>
                  <a:outerShdw blurRad="38100" dist="38100" dir="2700000" algn="tl">
                    <a:srgbClr val="000000">
                      <a:alpha val="43137"/>
                    </a:srgbClr>
                  </a:outerShdw>
                </a:effectLst>
              </a:rPr>
              <a:t>22</a:t>
            </a:fld>
            <a:endParaRPr lang="he-IL" sz="3000" dirty="0">
              <a:solidFill>
                <a:schemeClr val="bg1">
                  <a:lumMod val="75000"/>
                </a:schemeClr>
              </a:solidFill>
              <a:effectLst>
                <a:outerShdw blurRad="38100" dist="38100" dir="2700000" algn="tl">
                  <a:srgbClr val="000000">
                    <a:alpha val="43137"/>
                  </a:srgbClr>
                </a:outerShdw>
              </a:effectLst>
            </a:endParaRPr>
          </a:p>
        </p:txBody>
      </p:sp>
      <p:sp>
        <p:nvSpPr>
          <p:cNvPr id="24" name="מלבן 23">
            <a:extLst>
              <a:ext uri="{FF2B5EF4-FFF2-40B4-BE49-F238E27FC236}">
                <a16:creationId xmlns:a16="http://schemas.microsoft.com/office/drawing/2014/main" id="{C3E6330D-10F1-CAA3-8A8C-0206D175C041}"/>
              </a:ext>
            </a:extLst>
          </p:cNvPr>
          <p:cNvSpPr/>
          <p:nvPr/>
        </p:nvSpPr>
        <p:spPr>
          <a:xfrm>
            <a:off x="10080589" y="2583782"/>
            <a:ext cx="938721" cy="283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100" b="1" dirty="0">
                <a:solidFill>
                  <a:srgbClr val="FF0000"/>
                </a:solidFill>
              </a:rPr>
              <a:t>imposters</a:t>
            </a:r>
            <a:endParaRPr lang="he-IL" sz="1100" b="1" dirty="0">
              <a:solidFill>
                <a:srgbClr val="FF0000"/>
              </a:solidFill>
            </a:endParaRPr>
          </a:p>
        </p:txBody>
      </p:sp>
      <p:sp>
        <p:nvSpPr>
          <p:cNvPr id="23" name="מלבן 22">
            <a:extLst>
              <a:ext uri="{FF2B5EF4-FFF2-40B4-BE49-F238E27FC236}">
                <a16:creationId xmlns:a16="http://schemas.microsoft.com/office/drawing/2014/main" id="{287B322B-F476-A656-69B8-B0C59F3906D8}"/>
              </a:ext>
            </a:extLst>
          </p:cNvPr>
          <p:cNvSpPr/>
          <p:nvPr/>
        </p:nvSpPr>
        <p:spPr>
          <a:xfrm>
            <a:off x="9313827" y="2583782"/>
            <a:ext cx="938721" cy="283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100" b="1" dirty="0">
                <a:solidFill>
                  <a:srgbClr val="FF0000"/>
                </a:solidFill>
              </a:rPr>
              <a:t>Shakespeare</a:t>
            </a:r>
            <a:endParaRPr lang="he-IL" sz="1100" b="1" dirty="0">
              <a:solidFill>
                <a:srgbClr val="FF0000"/>
              </a:solidFill>
            </a:endParaRPr>
          </a:p>
        </p:txBody>
      </p:sp>
      <p:sp>
        <p:nvSpPr>
          <p:cNvPr id="25" name="מלבן 24">
            <a:extLst>
              <a:ext uri="{FF2B5EF4-FFF2-40B4-BE49-F238E27FC236}">
                <a16:creationId xmlns:a16="http://schemas.microsoft.com/office/drawing/2014/main" id="{14A7F703-D1AF-62E0-F70D-9161EC43B620}"/>
              </a:ext>
            </a:extLst>
          </p:cNvPr>
          <p:cNvSpPr/>
          <p:nvPr/>
        </p:nvSpPr>
        <p:spPr>
          <a:xfrm>
            <a:off x="9439321" y="2948149"/>
            <a:ext cx="599090" cy="283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100" b="1" dirty="0">
                <a:solidFill>
                  <a:srgbClr val="FF0000"/>
                </a:solidFill>
              </a:rPr>
              <a:t>128</a:t>
            </a:r>
            <a:endParaRPr lang="he-IL" sz="2100" b="1" dirty="0">
              <a:solidFill>
                <a:srgbClr val="FF0000"/>
              </a:solidFill>
            </a:endParaRPr>
          </a:p>
        </p:txBody>
      </p:sp>
      <p:sp>
        <p:nvSpPr>
          <p:cNvPr id="26" name="מלבן 25">
            <a:extLst>
              <a:ext uri="{FF2B5EF4-FFF2-40B4-BE49-F238E27FC236}">
                <a16:creationId xmlns:a16="http://schemas.microsoft.com/office/drawing/2014/main" id="{B51B11F7-0665-26DF-DF5D-DF0150EEC8AB}"/>
              </a:ext>
            </a:extLst>
          </p:cNvPr>
          <p:cNvSpPr/>
          <p:nvPr/>
        </p:nvSpPr>
        <p:spPr>
          <a:xfrm>
            <a:off x="10193690" y="2948148"/>
            <a:ext cx="599090" cy="283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100" b="1" dirty="0">
                <a:solidFill>
                  <a:srgbClr val="FF0000"/>
                </a:solidFill>
              </a:rPr>
              <a:t>128</a:t>
            </a:r>
            <a:endParaRPr lang="he-IL" sz="2100" b="1" dirty="0">
              <a:solidFill>
                <a:srgbClr val="FF0000"/>
              </a:solidFill>
            </a:endParaRPr>
          </a:p>
        </p:txBody>
      </p:sp>
    </p:spTree>
    <p:extLst>
      <p:ext uri="{BB962C8B-B14F-4D97-AF65-F5344CB8AC3E}">
        <p14:creationId xmlns:p14="http://schemas.microsoft.com/office/powerpoint/2010/main" val="3766712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B39C618-CE56-FA83-CC54-375BD8040362}"/>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Means for running the project</a:t>
            </a:r>
            <a:endParaRPr lang="he-IL" sz="5600">
              <a:solidFill>
                <a:srgbClr val="FFFFFF"/>
              </a:solidFill>
            </a:endParaRP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מציין מיקום תוכן 2">
            <a:extLst>
              <a:ext uri="{FF2B5EF4-FFF2-40B4-BE49-F238E27FC236}">
                <a16:creationId xmlns:a16="http://schemas.microsoft.com/office/drawing/2014/main" id="{A778218A-EE9B-5386-3FBE-98EA45367C4B}"/>
              </a:ext>
            </a:extLst>
          </p:cNvPr>
          <p:cNvSpPr>
            <a:spLocks noGrp="1"/>
          </p:cNvSpPr>
          <p:nvPr>
            <p:ph idx="1"/>
          </p:nvPr>
        </p:nvSpPr>
        <p:spPr>
          <a:xfrm>
            <a:off x="6297233" y="0"/>
            <a:ext cx="4771607" cy="6356349"/>
          </a:xfrm>
        </p:spPr>
        <p:txBody>
          <a:bodyPr anchor="ctr">
            <a:normAutofit/>
          </a:bodyPr>
          <a:lstStyle/>
          <a:p>
            <a:pPr algn="l" rtl="0"/>
            <a:r>
              <a:rPr lang="en-US" sz="2400" dirty="0">
                <a:solidFill>
                  <a:schemeClr val="tx1">
                    <a:alpha val="80000"/>
                  </a:schemeClr>
                </a:solidFill>
              </a:rPr>
              <a:t>We use </a:t>
            </a:r>
            <a:r>
              <a:rPr lang="en-US" sz="2400" b="1" dirty="0">
                <a:solidFill>
                  <a:schemeClr val="tx1">
                    <a:alpha val="80000"/>
                  </a:schemeClr>
                </a:solidFill>
              </a:rPr>
              <a:t>Google </a:t>
            </a:r>
            <a:r>
              <a:rPr lang="en-US" sz="2400" b="1" dirty="0" err="1">
                <a:solidFill>
                  <a:schemeClr val="tx1">
                    <a:alpha val="80000"/>
                  </a:schemeClr>
                </a:solidFill>
              </a:rPr>
              <a:t>Colab</a:t>
            </a:r>
            <a:r>
              <a:rPr lang="en-US" sz="2400" b="1" dirty="0">
                <a:solidFill>
                  <a:schemeClr val="tx1">
                    <a:alpha val="80000"/>
                  </a:schemeClr>
                </a:solidFill>
              </a:rPr>
              <a:t> Pro </a:t>
            </a:r>
            <a:r>
              <a:rPr lang="en-US" sz="2400" dirty="0">
                <a:solidFill>
                  <a:schemeClr val="tx1">
                    <a:alpha val="80000"/>
                  </a:schemeClr>
                </a:solidFill>
              </a:rPr>
              <a:t>for the running of the training and testing of the model for its access to a GPU. The code for the project is in Python.</a:t>
            </a:r>
          </a:p>
          <a:p>
            <a:pPr algn="l" rtl="0"/>
            <a:r>
              <a:rPr lang="en-US" sz="2400" dirty="0">
                <a:solidFill>
                  <a:schemeClr val="tx1">
                    <a:alpha val="80000"/>
                  </a:schemeClr>
                </a:solidFill>
              </a:rPr>
              <a:t>Libraries used for the implementation of the model :</a:t>
            </a:r>
          </a:p>
          <a:p>
            <a:pPr lvl="1" algn="l" rtl="0"/>
            <a:r>
              <a:rPr lang="en-US" dirty="0">
                <a:solidFill>
                  <a:schemeClr val="tx1">
                    <a:alpha val="80000"/>
                  </a:schemeClr>
                </a:solidFill>
              </a:rPr>
              <a:t>Transformers</a:t>
            </a:r>
          </a:p>
          <a:p>
            <a:pPr lvl="1" algn="l" rtl="0"/>
            <a:r>
              <a:rPr lang="en-US" dirty="0">
                <a:solidFill>
                  <a:schemeClr val="tx1">
                    <a:alpha val="80000"/>
                  </a:schemeClr>
                </a:solidFill>
              </a:rPr>
              <a:t>Pandas</a:t>
            </a:r>
          </a:p>
          <a:p>
            <a:pPr lvl="1" algn="l" rtl="0"/>
            <a:r>
              <a:rPr lang="en-US" dirty="0" err="1">
                <a:solidFill>
                  <a:schemeClr val="tx1">
                    <a:alpha val="80000"/>
                  </a:schemeClr>
                </a:solidFill>
              </a:rPr>
              <a:t>Numpy</a:t>
            </a:r>
            <a:endParaRPr lang="en-US" dirty="0">
              <a:solidFill>
                <a:schemeClr val="tx1">
                  <a:alpha val="80000"/>
                </a:schemeClr>
              </a:solidFill>
            </a:endParaRPr>
          </a:p>
          <a:p>
            <a:pPr lvl="1" algn="l" rtl="0"/>
            <a:r>
              <a:rPr lang="en-US" dirty="0" err="1">
                <a:solidFill>
                  <a:schemeClr val="tx1">
                    <a:alpha val="80000"/>
                  </a:schemeClr>
                </a:solidFill>
              </a:rPr>
              <a:t>Wandb</a:t>
            </a:r>
            <a:r>
              <a:rPr lang="en-US" dirty="0">
                <a:solidFill>
                  <a:schemeClr val="tx1">
                    <a:alpha val="80000"/>
                  </a:schemeClr>
                </a:solidFill>
              </a:rPr>
              <a:t> – gives an overview of the logs of the system while it’s running the model.</a:t>
            </a: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8" name="מציין מיקום של מספר שקופית 1">
            <a:extLst>
              <a:ext uri="{FF2B5EF4-FFF2-40B4-BE49-F238E27FC236}">
                <a16:creationId xmlns:a16="http://schemas.microsoft.com/office/drawing/2014/main" id="{5AF7A930-5700-C098-BB9D-27A7529FDA0D}"/>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rgbClr val="AD0132"/>
                </a:solidFill>
                <a:effectLst>
                  <a:outerShdw blurRad="38100" dist="38100" dir="2700000" algn="tl">
                    <a:srgbClr val="000000">
                      <a:alpha val="43137"/>
                    </a:srgbClr>
                  </a:outerShdw>
                </a:effectLst>
              </a:rPr>
              <a:t>23</a:t>
            </a:fld>
            <a:endParaRPr lang="he-IL" sz="3000" dirty="0">
              <a:solidFill>
                <a:srgbClr val="AD013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8265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5E8D621-34F1-F329-DD3E-79E66D3F227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rtl="0"/>
            <a:r>
              <a:rPr lang="en-US" sz="3200" kern="1200" dirty="0">
                <a:solidFill>
                  <a:schemeClr val="bg1"/>
                </a:solidFill>
                <a:latin typeface="+mj-lt"/>
                <a:ea typeface="+mj-ea"/>
                <a:cs typeface="+mj-cs"/>
              </a:rPr>
              <a:t>Results: 1</a:t>
            </a:r>
            <a:r>
              <a:rPr lang="en-US" sz="3200" kern="1200" baseline="30000" dirty="0">
                <a:solidFill>
                  <a:schemeClr val="bg1"/>
                </a:solidFill>
                <a:latin typeface="+mj-lt"/>
                <a:ea typeface="+mj-ea"/>
                <a:cs typeface="+mj-cs"/>
              </a:rPr>
              <a:t>st</a:t>
            </a:r>
            <a:r>
              <a:rPr lang="en-US" sz="3200" kern="1200" dirty="0">
                <a:solidFill>
                  <a:schemeClr val="bg1"/>
                </a:solidFill>
                <a:latin typeface="+mj-lt"/>
                <a:ea typeface="+mj-ea"/>
                <a:cs typeface="+mj-cs"/>
              </a:rPr>
              <a:t> test round</a:t>
            </a:r>
          </a:p>
        </p:txBody>
      </p:sp>
      <p:pic>
        <p:nvPicPr>
          <p:cNvPr id="6" name="תמונה 5">
            <a:extLst>
              <a:ext uri="{FF2B5EF4-FFF2-40B4-BE49-F238E27FC236}">
                <a16:creationId xmlns:a16="http://schemas.microsoft.com/office/drawing/2014/main" id="{4ED9EEC7-F4D1-794B-32AC-FD350DF83448}"/>
              </a:ext>
            </a:extLst>
          </p:cNvPr>
          <p:cNvPicPr>
            <a:picLocks noChangeAspect="1"/>
          </p:cNvPicPr>
          <p:nvPr/>
        </p:nvPicPr>
        <p:blipFill rotWithShape="1">
          <a:blip r:embed="rId3"/>
          <a:srcRect t="6457"/>
          <a:stretch/>
        </p:blipFill>
        <p:spPr>
          <a:xfrm>
            <a:off x="770340" y="1541794"/>
            <a:ext cx="10783308" cy="4110456"/>
          </a:xfrm>
          <a:prstGeom prst="rect">
            <a:avLst/>
          </a:prstGeom>
        </p:spPr>
      </p:pic>
      <p:sp>
        <p:nvSpPr>
          <p:cNvPr id="9" name="מציין מיקום של מספר שקופית 1">
            <a:extLst>
              <a:ext uri="{FF2B5EF4-FFF2-40B4-BE49-F238E27FC236}">
                <a16:creationId xmlns:a16="http://schemas.microsoft.com/office/drawing/2014/main" id="{4BBFDFEE-251A-46AF-5C55-E99864E5FF54}"/>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rgbClr val="AD0132"/>
                </a:solidFill>
                <a:effectLst>
                  <a:outerShdw blurRad="38100" dist="38100" dir="2700000" algn="tl">
                    <a:srgbClr val="000000">
                      <a:alpha val="43137"/>
                    </a:srgbClr>
                  </a:outerShdw>
                </a:effectLst>
              </a:rPr>
              <a:t>24</a:t>
            </a:fld>
            <a:endParaRPr lang="he-IL" sz="3000" dirty="0">
              <a:solidFill>
                <a:srgbClr val="AD0132"/>
              </a:solidFill>
              <a:effectLst>
                <a:outerShdw blurRad="38100" dist="38100" dir="2700000" algn="tl">
                  <a:srgbClr val="000000">
                    <a:alpha val="43137"/>
                  </a:srgbClr>
                </a:outerShdw>
              </a:effectLst>
            </a:endParaRPr>
          </a:p>
        </p:txBody>
      </p:sp>
      <p:sp>
        <p:nvSpPr>
          <p:cNvPr id="10" name="מלבן 9">
            <a:extLst>
              <a:ext uri="{FF2B5EF4-FFF2-40B4-BE49-F238E27FC236}">
                <a16:creationId xmlns:a16="http://schemas.microsoft.com/office/drawing/2014/main" id="{20BFF744-F6B0-E26C-4D1C-4466BA7E7C4D}"/>
              </a:ext>
            </a:extLst>
          </p:cNvPr>
          <p:cNvSpPr/>
          <p:nvPr/>
        </p:nvSpPr>
        <p:spPr>
          <a:xfrm>
            <a:off x="650342" y="5652250"/>
            <a:ext cx="10891315" cy="553998"/>
          </a:xfrm>
          <a:prstGeom prst="rect">
            <a:avLst/>
          </a:prstGeom>
          <a:noFill/>
        </p:spPr>
        <p:txBody>
          <a:bodyPr wrap="none" lIns="91440" tIns="45720" rIns="91440" bIns="45720">
            <a:spAutoFit/>
          </a:bodyPr>
          <a:lstStyle/>
          <a:p>
            <a:pPr algn="ctr"/>
            <a:r>
              <a:rPr lang="en-US" sz="3000" b="0" cap="none" spc="0" dirty="0">
                <a:ln w="0"/>
                <a:solidFill>
                  <a:schemeClr val="tx1"/>
                </a:solidFill>
                <a:effectLst>
                  <a:outerShdw blurRad="38100" dist="19050" dir="2700000" algn="tl" rotWithShape="0">
                    <a:schemeClr val="dk1">
                      <a:alpha val="40000"/>
                    </a:schemeClr>
                  </a:outerShdw>
                </a:effectLst>
              </a:rPr>
              <a:t>This graph represents the cosin</a:t>
            </a:r>
            <a:r>
              <a:rPr lang="en-US" sz="3000" dirty="0">
                <a:ln w="0"/>
                <a:effectLst>
                  <a:outerShdw blurRad="38100" dist="19050" dir="2700000" algn="tl" rotWithShape="0">
                    <a:schemeClr val="dk1">
                      <a:alpha val="40000"/>
                    </a:schemeClr>
                  </a:outerShdw>
                </a:effectLst>
              </a:rPr>
              <a:t>e similarity between each embedding</a:t>
            </a:r>
            <a:endParaRPr lang="he-IL"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7398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4ED9EEC7-F4D1-794B-32AC-FD350DF83448}"/>
              </a:ext>
            </a:extLst>
          </p:cNvPr>
          <p:cNvPicPr>
            <a:picLocks noChangeAspect="1"/>
          </p:cNvPicPr>
          <p:nvPr/>
        </p:nvPicPr>
        <p:blipFill>
          <a:blip r:embed="rId3"/>
          <a:stretch>
            <a:fillRect/>
          </a:stretch>
        </p:blipFill>
        <p:spPr>
          <a:xfrm>
            <a:off x="39072" y="859231"/>
            <a:ext cx="11983225" cy="4883165"/>
          </a:xfrm>
          <a:prstGeom prst="rect">
            <a:avLst/>
          </a:prstGeom>
        </p:spPr>
      </p:pic>
      <p:sp>
        <p:nvSpPr>
          <p:cNvPr id="9" name="מציין מיקום של מספר שקופית 1">
            <a:extLst>
              <a:ext uri="{FF2B5EF4-FFF2-40B4-BE49-F238E27FC236}">
                <a16:creationId xmlns:a16="http://schemas.microsoft.com/office/drawing/2014/main" id="{4BBFDFEE-251A-46AF-5C55-E99864E5FF54}"/>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rgbClr val="AD0132"/>
                </a:solidFill>
                <a:effectLst>
                  <a:outerShdw blurRad="38100" dist="38100" dir="2700000" algn="tl">
                    <a:srgbClr val="000000">
                      <a:alpha val="43137"/>
                    </a:srgbClr>
                  </a:outerShdw>
                </a:effectLst>
              </a:rPr>
              <a:t>25</a:t>
            </a:fld>
            <a:endParaRPr lang="he-IL" sz="3000" dirty="0">
              <a:solidFill>
                <a:srgbClr val="AD0132"/>
              </a:solidFill>
              <a:effectLst>
                <a:outerShdw blurRad="38100" dist="38100" dir="2700000" algn="tl">
                  <a:srgbClr val="000000">
                    <a:alpha val="43137"/>
                  </a:srgbClr>
                </a:outerShdw>
              </a:effectLst>
            </a:endParaRPr>
          </a:p>
        </p:txBody>
      </p:sp>
      <p:sp>
        <p:nvSpPr>
          <p:cNvPr id="3" name="אליפסה 2">
            <a:extLst>
              <a:ext uri="{FF2B5EF4-FFF2-40B4-BE49-F238E27FC236}">
                <a16:creationId xmlns:a16="http://schemas.microsoft.com/office/drawing/2014/main" id="{083E56A8-9435-155A-81E0-C66EAF71BED7}"/>
              </a:ext>
            </a:extLst>
          </p:cNvPr>
          <p:cNvSpPr/>
          <p:nvPr/>
        </p:nvSpPr>
        <p:spPr>
          <a:xfrm>
            <a:off x="6270172" y="1448094"/>
            <a:ext cx="3827417" cy="1394086"/>
          </a:xfrm>
          <a:prstGeom prst="ellipse">
            <a:avLst/>
          </a:prstGeom>
          <a:noFill/>
          <a:ln w="76200">
            <a:solidFill>
              <a:schemeClr val="bg1"/>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הסבר: קו 7">
            <a:extLst>
              <a:ext uri="{FF2B5EF4-FFF2-40B4-BE49-F238E27FC236}">
                <a16:creationId xmlns:a16="http://schemas.microsoft.com/office/drawing/2014/main" id="{D14F4A61-C749-4147-189B-B63611342462}"/>
              </a:ext>
            </a:extLst>
          </p:cNvPr>
          <p:cNvSpPr/>
          <p:nvPr/>
        </p:nvSpPr>
        <p:spPr>
          <a:xfrm>
            <a:off x="9777968" y="186742"/>
            <a:ext cx="1606732" cy="744836"/>
          </a:xfrm>
          <a:prstGeom prst="borderCallout1">
            <a:avLst>
              <a:gd name="adj1" fmla="val 23865"/>
              <a:gd name="adj2" fmla="val -1219"/>
              <a:gd name="adj3" fmla="val 169498"/>
              <a:gd name="adj4" fmla="val -59787"/>
            </a:avLst>
          </a:prstGeom>
          <a:solidFill>
            <a:srgbClr val="FFFF00">
              <a:alpha val="51000"/>
            </a:srgb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ysClr val="windowText" lastClr="000000"/>
                </a:solidFill>
              </a:rPr>
              <a:t>Books by Shakespeare</a:t>
            </a:r>
            <a:endParaRPr lang="he-IL" dirty="0">
              <a:solidFill>
                <a:sysClr val="windowText" lastClr="000000"/>
              </a:solidFill>
            </a:endParaRPr>
          </a:p>
        </p:txBody>
      </p:sp>
    </p:spTree>
    <p:extLst>
      <p:ext uri="{BB962C8B-B14F-4D97-AF65-F5344CB8AC3E}">
        <p14:creationId xmlns:p14="http://schemas.microsoft.com/office/powerpoint/2010/main" val="2529628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4ED9EEC7-F4D1-794B-32AC-FD350DF83448}"/>
              </a:ext>
            </a:extLst>
          </p:cNvPr>
          <p:cNvPicPr>
            <a:picLocks noChangeAspect="1"/>
          </p:cNvPicPr>
          <p:nvPr/>
        </p:nvPicPr>
        <p:blipFill>
          <a:blip r:embed="rId3"/>
          <a:stretch>
            <a:fillRect/>
          </a:stretch>
        </p:blipFill>
        <p:spPr>
          <a:xfrm>
            <a:off x="39072" y="859231"/>
            <a:ext cx="11983225" cy="4883165"/>
          </a:xfrm>
          <a:prstGeom prst="rect">
            <a:avLst/>
          </a:prstGeom>
        </p:spPr>
      </p:pic>
      <p:sp>
        <p:nvSpPr>
          <p:cNvPr id="9" name="מציין מיקום של מספר שקופית 1">
            <a:extLst>
              <a:ext uri="{FF2B5EF4-FFF2-40B4-BE49-F238E27FC236}">
                <a16:creationId xmlns:a16="http://schemas.microsoft.com/office/drawing/2014/main" id="{4BBFDFEE-251A-46AF-5C55-E99864E5FF54}"/>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rgbClr val="AD0132"/>
                </a:solidFill>
                <a:effectLst>
                  <a:outerShdw blurRad="38100" dist="38100" dir="2700000" algn="tl">
                    <a:srgbClr val="000000">
                      <a:alpha val="43137"/>
                    </a:srgbClr>
                  </a:outerShdw>
                </a:effectLst>
              </a:rPr>
              <a:t>26</a:t>
            </a:fld>
            <a:endParaRPr lang="he-IL" sz="3000" dirty="0">
              <a:solidFill>
                <a:srgbClr val="AD0132"/>
              </a:solidFill>
              <a:effectLst>
                <a:outerShdw blurRad="38100" dist="38100" dir="2700000" algn="tl">
                  <a:srgbClr val="000000">
                    <a:alpha val="43137"/>
                  </a:srgbClr>
                </a:outerShdw>
              </a:effectLst>
            </a:endParaRPr>
          </a:p>
        </p:txBody>
      </p:sp>
      <p:sp>
        <p:nvSpPr>
          <p:cNvPr id="3" name="אליפסה 2">
            <a:extLst>
              <a:ext uri="{FF2B5EF4-FFF2-40B4-BE49-F238E27FC236}">
                <a16:creationId xmlns:a16="http://schemas.microsoft.com/office/drawing/2014/main" id="{083E56A8-9435-155A-81E0-C66EAF71BED7}"/>
              </a:ext>
            </a:extLst>
          </p:cNvPr>
          <p:cNvSpPr/>
          <p:nvPr/>
        </p:nvSpPr>
        <p:spPr>
          <a:xfrm>
            <a:off x="6270172" y="1448094"/>
            <a:ext cx="3827417" cy="1394086"/>
          </a:xfrm>
          <a:prstGeom prst="ellipse">
            <a:avLst/>
          </a:prstGeom>
          <a:noFill/>
          <a:ln w="76200">
            <a:solidFill>
              <a:schemeClr val="bg1"/>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הסבר: קו 3">
            <a:extLst>
              <a:ext uri="{FF2B5EF4-FFF2-40B4-BE49-F238E27FC236}">
                <a16:creationId xmlns:a16="http://schemas.microsoft.com/office/drawing/2014/main" id="{E844CA81-73AD-233A-FFD6-2480F6A5E27D}"/>
              </a:ext>
            </a:extLst>
          </p:cNvPr>
          <p:cNvSpPr/>
          <p:nvPr/>
        </p:nvSpPr>
        <p:spPr>
          <a:xfrm>
            <a:off x="9777968" y="186742"/>
            <a:ext cx="1606732" cy="744836"/>
          </a:xfrm>
          <a:prstGeom prst="borderCallout1">
            <a:avLst>
              <a:gd name="adj1" fmla="val 23865"/>
              <a:gd name="adj2" fmla="val -1219"/>
              <a:gd name="adj3" fmla="val 169498"/>
              <a:gd name="adj4" fmla="val -59787"/>
            </a:avLst>
          </a:prstGeom>
          <a:solidFill>
            <a:srgbClr val="FFFF00">
              <a:alpha val="51000"/>
            </a:srgb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ysClr val="windowText" lastClr="000000"/>
                </a:solidFill>
              </a:rPr>
              <a:t>Books by Shakespeare</a:t>
            </a:r>
            <a:endParaRPr lang="he-IL" dirty="0">
              <a:solidFill>
                <a:sysClr val="windowText" lastClr="000000"/>
              </a:solidFill>
            </a:endParaRPr>
          </a:p>
        </p:txBody>
      </p:sp>
      <p:sp>
        <p:nvSpPr>
          <p:cNvPr id="2" name="אליפסה 1">
            <a:extLst>
              <a:ext uri="{FF2B5EF4-FFF2-40B4-BE49-F238E27FC236}">
                <a16:creationId xmlns:a16="http://schemas.microsoft.com/office/drawing/2014/main" id="{3DF1AA5A-6804-AFBD-E27B-6CAB5BD9E7BD}"/>
              </a:ext>
            </a:extLst>
          </p:cNvPr>
          <p:cNvSpPr/>
          <p:nvPr/>
        </p:nvSpPr>
        <p:spPr>
          <a:xfrm rot="159821">
            <a:off x="2957311" y="880098"/>
            <a:ext cx="8954803" cy="2262209"/>
          </a:xfrm>
          <a:prstGeom prst="ellipse">
            <a:avLst/>
          </a:prstGeom>
          <a:noFill/>
          <a:ln w="76200">
            <a:solidFill>
              <a:schemeClr val="bg1"/>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הסבר: קו 4">
            <a:extLst>
              <a:ext uri="{FF2B5EF4-FFF2-40B4-BE49-F238E27FC236}">
                <a16:creationId xmlns:a16="http://schemas.microsoft.com/office/drawing/2014/main" id="{C070F510-06A4-0DE7-04D2-37CF101037D6}"/>
              </a:ext>
            </a:extLst>
          </p:cNvPr>
          <p:cNvSpPr/>
          <p:nvPr/>
        </p:nvSpPr>
        <p:spPr>
          <a:xfrm>
            <a:off x="405781" y="486813"/>
            <a:ext cx="1606732" cy="744836"/>
          </a:xfrm>
          <a:prstGeom prst="borderCallout1">
            <a:avLst>
              <a:gd name="adj1" fmla="val 51146"/>
              <a:gd name="adj2" fmla="val 100746"/>
              <a:gd name="adj3" fmla="val 94475"/>
              <a:gd name="adj4" fmla="val 142562"/>
            </a:avLst>
          </a:prstGeom>
          <a:solidFill>
            <a:srgbClr val="92D050">
              <a:alpha val="51000"/>
            </a:srgb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ysClr val="windowText" lastClr="000000"/>
                </a:solidFill>
              </a:rPr>
              <a:t>Books by the imposters</a:t>
            </a:r>
            <a:endParaRPr lang="he-IL" dirty="0">
              <a:solidFill>
                <a:sysClr val="windowText" lastClr="000000"/>
              </a:solidFill>
            </a:endParaRPr>
          </a:p>
        </p:txBody>
      </p:sp>
    </p:spTree>
    <p:extLst>
      <p:ext uri="{BB962C8B-B14F-4D97-AF65-F5344CB8AC3E}">
        <p14:creationId xmlns:p14="http://schemas.microsoft.com/office/powerpoint/2010/main" val="3631034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4ED9EEC7-F4D1-794B-32AC-FD350DF83448}"/>
              </a:ext>
            </a:extLst>
          </p:cNvPr>
          <p:cNvPicPr>
            <a:picLocks noChangeAspect="1"/>
          </p:cNvPicPr>
          <p:nvPr/>
        </p:nvPicPr>
        <p:blipFill>
          <a:blip r:embed="rId3"/>
          <a:stretch>
            <a:fillRect/>
          </a:stretch>
        </p:blipFill>
        <p:spPr>
          <a:xfrm>
            <a:off x="39072" y="859231"/>
            <a:ext cx="11983225" cy="4883165"/>
          </a:xfrm>
          <a:prstGeom prst="rect">
            <a:avLst/>
          </a:prstGeom>
        </p:spPr>
      </p:pic>
      <p:sp>
        <p:nvSpPr>
          <p:cNvPr id="9" name="מציין מיקום של מספר שקופית 1">
            <a:extLst>
              <a:ext uri="{FF2B5EF4-FFF2-40B4-BE49-F238E27FC236}">
                <a16:creationId xmlns:a16="http://schemas.microsoft.com/office/drawing/2014/main" id="{4BBFDFEE-251A-46AF-5C55-E99864E5FF54}"/>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rgbClr val="AD0132"/>
                </a:solidFill>
                <a:effectLst>
                  <a:outerShdw blurRad="38100" dist="38100" dir="2700000" algn="tl">
                    <a:srgbClr val="000000">
                      <a:alpha val="43137"/>
                    </a:srgbClr>
                  </a:outerShdw>
                </a:effectLst>
              </a:rPr>
              <a:t>27</a:t>
            </a:fld>
            <a:endParaRPr lang="he-IL" sz="3000" dirty="0">
              <a:solidFill>
                <a:srgbClr val="AD0132"/>
              </a:solidFill>
              <a:effectLst>
                <a:outerShdw blurRad="38100" dist="38100" dir="2700000" algn="tl">
                  <a:srgbClr val="000000">
                    <a:alpha val="43137"/>
                  </a:srgbClr>
                </a:outerShdw>
              </a:effectLst>
            </a:endParaRPr>
          </a:p>
        </p:txBody>
      </p:sp>
      <p:sp>
        <p:nvSpPr>
          <p:cNvPr id="3" name="אליפסה 2">
            <a:extLst>
              <a:ext uri="{FF2B5EF4-FFF2-40B4-BE49-F238E27FC236}">
                <a16:creationId xmlns:a16="http://schemas.microsoft.com/office/drawing/2014/main" id="{083E56A8-9435-155A-81E0-C66EAF71BED7}"/>
              </a:ext>
            </a:extLst>
          </p:cNvPr>
          <p:cNvSpPr/>
          <p:nvPr/>
        </p:nvSpPr>
        <p:spPr>
          <a:xfrm>
            <a:off x="6270172" y="1448094"/>
            <a:ext cx="3827417" cy="1394086"/>
          </a:xfrm>
          <a:prstGeom prst="ellipse">
            <a:avLst/>
          </a:prstGeom>
          <a:noFill/>
          <a:ln w="76200">
            <a:solidFill>
              <a:schemeClr val="bg1"/>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הסבר: קו 3">
            <a:extLst>
              <a:ext uri="{FF2B5EF4-FFF2-40B4-BE49-F238E27FC236}">
                <a16:creationId xmlns:a16="http://schemas.microsoft.com/office/drawing/2014/main" id="{E844CA81-73AD-233A-FFD6-2480F6A5E27D}"/>
              </a:ext>
            </a:extLst>
          </p:cNvPr>
          <p:cNvSpPr/>
          <p:nvPr/>
        </p:nvSpPr>
        <p:spPr>
          <a:xfrm>
            <a:off x="9777968" y="186742"/>
            <a:ext cx="1606732" cy="744836"/>
          </a:xfrm>
          <a:prstGeom prst="borderCallout1">
            <a:avLst>
              <a:gd name="adj1" fmla="val 23865"/>
              <a:gd name="adj2" fmla="val -1219"/>
              <a:gd name="adj3" fmla="val 169498"/>
              <a:gd name="adj4" fmla="val -59787"/>
            </a:avLst>
          </a:prstGeom>
          <a:solidFill>
            <a:srgbClr val="FFFF00">
              <a:alpha val="51000"/>
            </a:srgb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ysClr val="windowText" lastClr="000000"/>
                </a:solidFill>
              </a:rPr>
              <a:t>Books by Shakespeare</a:t>
            </a:r>
            <a:endParaRPr lang="he-IL" dirty="0">
              <a:solidFill>
                <a:sysClr val="windowText" lastClr="000000"/>
              </a:solidFill>
            </a:endParaRPr>
          </a:p>
        </p:txBody>
      </p:sp>
      <p:sp>
        <p:nvSpPr>
          <p:cNvPr id="2" name="אליפסה 1">
            <a:extLst>
              <a:ext uri="{FF2B5EF4-FFF2-40B4-BE49-F238E27FC236}">
                <a16:creationId xmlns:a16="http://schemas.microsoft.com/office/drawing/2014/main" id="{3DF1AA5A-6804-AFBD-E27B-6CAB5BD9E7BD}"/>
              </a:ext>
            </a:extLst>
          </p:cNvPr>
          <p:cNvSpPr/>
          <p:nvPr/>
        </p:nvSpPr>
        <p:spPr>
          <a:xfrm>
            <a:off x="39072" y="2692400"/>
            <a:ext cx="11251228" cy="2882900"/>
          </a:xfrm>
          <a:prstGeom prst="ellipse">
            <a:avLst/>
          </a:prstGeom>
          <a:noFill/>
          <a:ln w="76200">
            <a:solidFill>
              <a:schemeClr val="bg1"/>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הסבר: קו 4">
            <a:extLst>
              <a:ext uri="{FF2B5EF4-FFF2-40B4-BE49-F238E27FC236}">
                <a16:creationId xmlns:a16="http://schemas.microsoft.com/office/drawing/2014/main" id="{C070F510-06A4-0DE7-04D2-37CF101037D6}"/>
              </a:ext>
            </a:extLst>
          </p:cNvPr>
          <p:cNvSpPr/>
          <p:nvPr/>
        </p:nvSpPr>
        <p:spPr>
          <a:xfrm>
            <a:off x="9683568" y="5655768"/>
            <a:ext cx="1606732" cy="744836"/>
          </a:xfrm>
          <a:prstGeom prst="borderCallout1">
            <a:avLst>
              <a:gd name="adj1" fmla="val 37505"/>
              <a:gd name="adj2" fmla="val -2009"/>
              <a:gd name="adj3" fmla="val -33405"/>
              <a:gd name="adj4" fmla="val -53463"/>
            </a:avLst>
          </a:prstGeom>
          <a:solidFill>
            <a:srgbClr val="FF0000">
              <a:alpha val="51000"/>
            </a:srgb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ysClr val="windowText" lastClr="000000"/>
                </a:solidFill>
              </a:rPr>
              <a:t>Books from Gutenberg</a:t>
            </a:r>
            <a:endParaRPr lang="he-IL" dirty="0">
              <a:solidFill>
                <a:sysClr val="windowText" lastClr="000000"/>
              </a:solidFill>
            </a:endParaRPr>
          </a:p>
        </p:txBody>
      </p:sp>
    </p:spTree>
    <p:extLst>
      <p:ext uri="{BB962C8B-B14F-4D97-AF65-F5344CB8AC3E}">
        <p14:creationId xmlns:p14="http://schemas.microsoft.com/office/powerpoint/2010/main" val="1049870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05409991-5804-29C3-D925-FEFA8500B7AC}"/>
              </a:ext>
            </a:extLst>
          </p:cNvPr>
          <p:cNvPicPr>
            <a:picLocks noChangeAspect="1"/>
          </p:cNvPicPr>
          <p:nvPr/>
        </p:nvPicPr>
        <p:blipFill rotWithShape="1">
          <a:blip r:embed="rId3">
            <a:clrChange>
              <a:clrFrom>
                <a:srgbClr val="FFFFFF"/>
              </a:clrFrom>
              <a:clrTo>
                <a:srgbClr val="FFFFFF">
                  <a:alpha val="0"/>
                </a:srgbClr>
              </a:clrTo>
            </a:clrChange>
          </a:blip>
          <a:srcRect l="857" t="-927" b="-1"/>
          <a:stretch/>
        </p:blipFill>
        <p:spPr>
          <a:xfrm>
            <a:off x="569843" y="-26505"/>
            <a:ext cx="6692348" cy="3655829"/>
          </a:xfrm>
          <a:prstGeom prst="rect">
            <a:avLst/>
          </a:prstGeom>
        </p:spPr>
      </p:pic>
      <p:pic>
        <p:nvPicPr>
          <p:cNvPr id="8" name="תמונה 7">
            <a:extLst>
              <a:ext uri="{FF2B5EF4-FFF2-40B4-BE49-F238E27FC236}">
                <a16:creationId xmlns:a16="http://schemas.microsoft.com/office/drawing/2014/main" id="{C6A19BDB-38B2-BF0C-0D65-52EB5E0D9E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9843" y="3389244"/>
            <a:ext cx="6419484" cy="3477518"/>
          </a:xfrm>
          <a:prstGeom prst="rect">
            <a:avLst/>
          </a:prstGeom>
        </p:spPr>
      </p:pic>
      <p:sp>
        <p:nvSpPr>
          <p:cNvPr id="9" name="כותרת 1">
            <a:extLst>
              <a:ext uri="{FF2B5EF4-FFF2-40B4-BE49-F238E27FC236}">
                <a16:creationId xmlns:a16="http://schemas.microsoft.com/office/drawing/2014/main" id="{3FC0CEA8-E647-217E-7F0A-CC14011C763C}"/>
              </a:ext>
            </a:extLst>
          </p:cNvPr>
          <p:cNvSpPr>
            <a:spLocks noGrp="1"/>
          </p:cNvSpPr>
          <p:nvPr>
            <p:ph type="title"/>
          </p:nvPr>
        </p:nvSpPr>
        <p:spPr>
          <a:xfrm>
            <a:off x="7394713" y="1428991"/>
            <a:ext cx="4213718" cy="744836"/>
          </a:xfrm>
        </p:spPr>
        <p:txBody>
          <a:bodyPr vert="horz" lIns="91440" tIns="45720" rIns="91440" bIns="45720" rtlCol="0" anchor="ctr">
            <a:normAutofit/>
          </a:bodyPr>
          <a:lstStyle/>
          <a:p>
            <a:pPr algn="ctr" rtl="0"/>
            <a:r>
              <a:rPr lang="en-US" sz="3200" kern="1200" dirty="0">
                <a:effectLst>
                  <a:outerShdw blurRad="38100" dist="38100" dir="2700000" algn="tl">
                    <a:srgbClr val="000000">
                      <a:alpha val="43137"/>
                    </a:srgbClr>
                  </a:outerShdw>
                </a:effectLst>
                <a:latin typeface="+mj-lt"/>
                <a:ea typeface="+mj-ea"/>
                <a:cs typeface="+mj-cs"/>
              </a:rPr>
              <a:t>Results</a:t>
            </a:r>
            <a:r>
              <a:rPr lang="en-US" sz="3200" b="1" kern="1200" dirty="0">
                <a:effectLst>
                  <a:outerShdw blurRad="38100" dist="38100" dir="2700000" algn="tl">
                    <a:srgbClr val="000000">
                      <a:alpha val="43137"/>
                    </a:srgbClr>
                  </a:outerShdw>
                </a:effectLst>
                <a:latin typeface="+mj-lt"/>
                <a:ea typeface="+mj-ea"/>
                <a:cs typeface="+mj-cs"/>
              </a:rPr>
              <a:t>: 2</a:t>
            </a:r>
            <a:r>
              <a:rPr lang="en-US" sz="3200" b="1" kern="1200" baseline="30000" dirty="0">
                <a:effectLst>
                  <a:outerShdw blurRad="38100" dist="38100" dir="2700000" algn="tl">
                    <a:srgbClr val="000000">
                      <a:alpha val="43137"/>
                    </a:srgbClr>
                  </a:outerShdw>
                </a:effectLst>
                <a:latin typeface="+mj-lt"/>
                <a:ea typeface="+mj-ea"/>
                <a:cs typeface="+mj-cs"/>
              </a:rPr>
              <a:t>nd</a:t>
            </a:r>
            <a:r>
              <a:rPr lang="en-US" sz="3200" b="1" kern="1200" dirty="0">
                <a:effectLst>
                  <a:outerShdw blurRad="38100" dist="38100" dir="2700000" algn="tl">
                    <a:srgbClr val="000000">
                      <a:alpha val="43137"/>
                    </a:srgbClr>
                  </a:outerShdw>
                </a:effectLst>
                <a:latin typeface="+mj-lt"/>
                <a:ea typeface="+mj-ea"/>
                <a:cs typeface="+mj-cs"/>
              </a:rPr>
              <a:t> test round</a:t>
            </a:r>
          </a:p>
        </p:txBody>
      </p:sp>
      <p:sp>
        <p:nvSpPr>
          <p:cNvPr id="10" name="כותרת 1">
            <a:extLst>
              <a:ext uri="{FF2B5EF4-FFF2-40B4-BE49-F238E27FC236}">
                <a16:creationId xmlns:a16="http://schemas.microsoft.com/office/drawing/2014/main" id="{0B716C3C-6228-2E7D-21D5-DDFCBDF80EE6}"/>
              </a:ext>
            </a:extLst>
          </p:cNvPr>
          <p:cNvSpPr txBox="1">
            <a:spLocks/>
          </p:cNvSpPr>
          <p:nvPr/>
        </p:nvSpPr>
        <p:spPr>
          <a:xfrm>
            <a:off x="7394713" y="4755585"/>
            <a:ext cx="4213718" cy="744836"/>
          </a:xfrm>
          <a:prstGeom prst="rect">
            <a:avLst/>
          </a:prstGeom>
        </p:spPr>
        <p:txBody>
          <a:bodyPr vert="horz" lIns="91440" tIns="45720" rIns="91440" bIns="45720" rtlCol="0"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3200" dirty="0">
                <a:effectLst>
                  <a:outerShdw blurRad="38100" dist="38100" dir="2700000" algn="tl">
                    <a:srgbClr val="000000">
                      <a:alpha val="43137"/>
                    </a:srgbClr>
                  </a:outerShdw>
                </a:effectLst>
              </a:rPr>
              <a:t>Results</a:t>
            </a:r>
            <a:r>
              <a:rPr lang="en-US" sz="3200" b="1" dirty="0">
                <a:effectLst>
                  <a:outerShdw blurRad="38100" dist="38100" dir="2700000" algn="tl">
                    <a:srgbClr val="000000">
                      <a:alpha val="43137"/>
                    </a:srgbClr>
                  </a:outerShdw>
                </a:effectLst>
              </a:rPr>
              <a:t>: 3</a:t>
            </a:r>
            <a:r>
              <a:rPr lang="en-US" sz="3200" b="1" baseline="30000" dirty="0">
                <a:effectLst>
                  <a:outerShdw blurRad="38100" dist="38100" dir="2700000" algn="tl">
                    <a:srgbClr val="000000">
                      <a:alpha val="43137"/>
                    </a:srgbClr>
                  </a:outerShdw>
                </a:effectLst>
              </a:rPr>
              <a:t>rd</a:t>
            </a:r>
            <a:r>
              <a:rPr lang="en-US" sz="3200" b="1" dirty="0">
                <a:effectLst>
                  <a:outerShdw blurRad="38100" dist="38100" dir="2700000" algn="tl">
                    <a:srgbClr val="000000">
                      <a:alpha val="43137"/>
                    </a:srgbClr>
                  </a:outerShdw>
                </a:effectLst>
              </a:rPr>
              <a:t> test round</a:t>
            </a:r>
          </a:p>
        </p:txBody>
      </p:sp>
      <p:pic>
        <p:nvPicPr>
          <p:cNvPr id="11" name="תמונה 10">
            <a:extLst>
              <a:ext uri="{FF2B5EF4-FFF2-40B4-BE49-F238E27FC236}">
                <a16:creationId xmlns:a16="http://schemas.microsoft.com/office/drawing/2014/main" id="{5D1B46D7-F5F9-CEB8-CFFB-ED30F01EF61B}"/>
              </a:ext>
            </a:extLst>
          </p:cNvPr>
          <p:cNvPicPr>
            <a:picLocks noChangeAspect="1"/>
          </p:cNvPicPr>
          <p:nvPr/>
        </p:nvPicPr>
        <p:blipFill rotWithShape="1">
          <a:blip r:embed="rId3">
            <a:clrChange>
              <a:clrFrom>
                <a:srgbClr val="F2FBED"/>
              </a:clrFrom>
              <a:clrTo>
                <a:srgbClr val="F2FBED">
                  <a:alpha val="0"/>
                </a:srgbClr>
              </a:clrTo>
            </a:clrChange>
          </a:blip>
          <a:srcRect l="92546" t="57847" b="29180"/>
          <a:stretch/>
        </p:blipFill>
        <p:spPr>
          <a:xfrm rot="20532001">
            <a:off x="6695128" y="5473937"/>
            <a:ext cx="461155" cy="430658"/>
          </a:xfrm>
          <a:prstGeom prst="rect">
            <a:avLst/>
          </a:prstGeom>
        </p:spPr>
      </p:pic>
      <p:sp>
        <p:nvSpPr>
          <p:cNvPr id="12" name="מציין מיקום של מספר שקופית 2">
            <a:extLst>
              <a:ext uri="{FF2B5EF4-FFF2-40B4-BE49-F238E27FC236}">
                <a16:creationId xmlns:a16="http://schemas.microsoft.com/office/drawing/2014/main" id="{9372B73A-7019-5446-922E-65BA6BE16073}"/>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chemeClr val="accent5">
                    <a:lumMod val="50000"/>
                  </a:schemeClr>
                </a:solidFill>
                <a:effectLst>
                  <a:outerShdw blurRad="38100" dist="38100" dir="2700000" algn="tl">
                    <a:srgbClr val="000000">
                      <a:alpha val="43137"/>
                    </a:srgbClr>
                  </a:outerShdw>
                </a:effectLst>
              </a:rPr>
              <a:t>28</a:t>
            </a:fld>
            <a:endParaRPr lang="he-IL" sz="3000" dirty="0">
              <a:solidFill>
                <a:schemeClr val="accent5">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44512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276DCCCD-6238-4C64-673B-01463A641ECC}"/>
              </a:ext>
            </a:extLst>
          </p:cNvPr>
          <p:cNvSpPr txBox="1"/>
          <p:nvPr/>
        </p:nvSpPr>
        <p:spPr>
          <a:xfrm>
            <a:off x="699162" y="195512"/>
            <a:ext cx="11177750" cy="1454950"/>
          </a:xfrm>
          <a:prstGeom prst="rect">
            <a:avLst/>
          </a:prstGeom>
          <a:noFill/>
        </p:spPr>
        <p:txBody>
          <a:bodyPr wrap="square">
            <a:spAutoFit/>
          </a:bodyPr>
          <a:lstStyle/>
          <a:p>
            <a:pPr algn="l" rtl="0">
              <a:lnSpc>
                <a:spcPct val="107000"/>
              </a:lnSpc>
              <a:spcAft>
                <a:spcPts val="800"/>
              </a:spcAft>
            </a:pPr>
            <a:r>
              <a:rPr lang="en-US" sz="2800" kern="100" dirty="0">
                <a:ea typeface="Calibri" panose="020F0502020204030204" pitchFamily="34" charset="0"/>
                <a:cs typeface="Calibri" panose="020F0502020204030204" pitchFamily="34" charset="0"/>
              </a:rPr>
              <a:t>The results are </a:t>
            </a:r>
            <a:r>
              <a:rPr lang="en-US" sz="2800" b="1" kern="100" dirty="0">
                <a:ea typeface="Calibri" panose="020F0502020204030204" pitchFamily="34" charset="0"/>
                <a:cs typeface="Calibri" panose="020F0502020204030204" pitchFamily="34" charset="0"/>
              </a:rPr>
              <a:t>consistent</a:t>
            </a:r>
            <a:r>
              <a:rPr lang="en-US" sz="2800" kern="100" dirty="0">
                <a:ea typeface="Calibri" panose="020F0502020204030204" pitchFamily="34" charset="0"/>
                <a:cs typeface="Calibri" panose="020F0502020204030204" pitchFamily="34" charset="0"/>
              </a:rPr>
              <a:t> and </a:t>
            </a:r>
            <a:r>
              <a:rPr lang="en-US" sz="2800" b="1" kern="100" dirty="0">
                <a:ea typeface="Calibri" panose="020F0502020204030204" pitchFamily="34" charset="0"/>
                <a:cs typeface="Calibri" panose="020F0502020204030204" pitchFamily="34" charset="0"/>
              </a:rPr>
              <a:t>as expected</a:t>
            </a:r>
            <a:r>
              <a:rPr lang="en-US" sz="2800" kern="100" dirty="0">
                <a:ea typeface="Calibri" panose="020F0502020204030204" pitchFamily="34" charset="0"/>
                <a:cs typeface="Calibri" panose="020F0502020204030204" pitchFamily="34" charset="0"/>
              </a:rPr>
              <a:t>, Shakespeare and the </a:t>
            </a:r>
            <a:r>
              <a:rPr lang="en-US" sz="2800" b="1" kern="100" dirty="0">
                <a:ea typeface="Calibri" panose="020F0502020204030204" pitchFamily="34" charset="0"/>
                <a:cs typeface="Calibri" panose="020F0502020204030204" pitchFamily="34" charset="0"/>
              </a:rPr>
              <a:t>suspected imposters </a:t>
            </a:r>
            <a:r>
              <a:rPr lang="en-US" sz="2800" kern="100" dirty="0">
                <a:ea typeface="Calibri" panose="020F0502020204030204" pitchFamily="34" charset="0"/>
                <a:cs typeface="Calibri" panose="020F0502020204030204" pitchFamily="34" charset="0"/>
              </a:rPr>
              <a:t>are translated by the model to embeddings which </a:t>
            </a:r>
            <a:r>
              <a:rPr lang="en-US" sz="2800" b="1" kern="100" dirty="0">
                <a:ea typeface="Calibri" panose="020F0502020204030204" pitchFamily="34" charset="0"/>
                <a:cs typeface="Calibri" panose="020F0502020204030204" pitchFamily="34" charset="0"/>
              </a:rPr>
              <a:t>are close</a:t>
            </a:r>
            <a:r>
              <a:rPr lang="en-US" sz="2800" kern="100" dirty="0">
                <a:ea typeface="Calibri" panose="020F0502020204030204" pitchFamily="34" charset="0"/>
                <a:cs typeface="Calibri" panose="020F0502020204030204" pitchFamily="34" charset="0"/>
              </a:rPr>
              <a:t>, while other texts by other authors are found in different areas.</a:t>
            </a:r>
            <a:endParaRPr lang="en-US" sz="2400" kern="100" dirty="0">
              <a:ea typeface="Calibri" panose="020F0502020204030204" pitchFamily="34" charset="0"/>
              <a:cs typeface="Calibri" panose="020F0502020204030204" pitchFamily="34" charset="0"/>
            </a:endParaRPr>
          </a:p>
        </p:txBody>
      </p:sp>
      <p:pic>
        <p:nvPicPr>
          <p:cNvPr id="9" name="Picture 2" descr="William Shakespeare - Wikipedia">
            <a:extLst>
              <a:ext uri="{FF2B5EF4-FFF2-40B4-BE49-F238E27FC236}">
                <a16:creationId xmlns:a16="http://schemas.microsoft.com/office/drawing/2014/main" id="{978C234C-B896-D225-79FB-5B95B3614C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192436" y="3104074"/>
            <a:ext cx="1356443" cy="17372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2" name="קבוצה 11">
            <a:extLst>
              <a:ext uri="{FF2B5EF4-FFF2-40B4-BE49-F238E27FC236}">
                <a16:creationId xmlns:a16="http://schemas.microsoft.com/office/drawing/2014/main" id="{48ADCB3F-4E2F-157C-2580-82A1B5ABE36B}"/>
              </a:ext>
            </a:extLst>
          </p:cNvPr>
          <p:cNvGrpSpPr/>
          <p:nvPr/>
        </p:nvGrpSpPr>
        <p:grpSpPr>
          <a:xfrm>
            <a:off x="2807488" y="1596603"/>
            <a:ext cx="1604580" cy="1610381"/>
            <a:chOff x="508000" y="3926861"/>
            <a:chExt cx="2715826" cy="2696954"/>
          </a:xfrm>
        </p:grpSpPr>
        <p:pic>
          <p:nvPicPr>
            <p:cNvPr id="10" name="Picture 4" descr="Thief Flat Character Design. Bandit With Big Bag. Robber In Mask. Cartoon  Vector Illustration. Royalty Free SVG, Cliparts, Vectors, And Stock  Illustration. Image 76193016.">
              <a:extLst>
                <a:ext uri="{FF2B5EF4-FFF2-40B4-BE49-F238E27FC236}">
                  <a16:creationId xmlns:a16="http://schemas.microsoft.com/office/drawing/2014/main" id="{722B5F10-8821-62DB-E5BB-D7A2868E6D1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08000" y="3926861"/>
              <a:ext cx="2715826" cy="26969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D0CFFC5-D666-BE4B-B590-43FE7B384D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653" r="12653"/>
            <a:stretch/>
          </p:blipFill>
          <p:spPr bwMode="auto">
            <a:xfrm flipH="1">
              <a:off x="888106" y="4556262"/>
              <a:ext cx="1072516" cy="13640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3" name="קבוצה 12">
            <a:extLst>
              <a:ext uri="{FF2B5EF4-FFF2-40B4-BE49-F238E27FC236}">
                <a16:creationId xmlns:a16="http://schemas.microsoft.com/office/drawing/2014/main" id="{44ECDFE5-E356-1E8F-7873-C7B1E6FB7A31}"/>
              </a:ext>
            </a:extLst>
          </p:cNvPr>
          <p:cNvGrpSpPr/>
          <p:nvPr/>
        </p:nvGrpSpPr>
        <p:grpSpPr>
          <a:xfrm>
            <a:off x="4316695" y="2215286"/>
            <a:ext cx="1604580" cy="1610381"/>
            <a:chOff x="508000" y="3926861"/>
            <a:chExt cx="2715826" cy="2696954"/>
          </a:xfrm>
        </p:grpSpPr>
        <p:pic>
          <p:nvPicPr>
            <p:cNvPr id="14" name="Picture 4" descr="Thief Flat Character Design. Bandit With Big Bag. Robber In Mask. Cartoon  Vector Illustration. Royalty Free SVG, Cliparts, Vectors, And Stock  Illustration. Image 76193016.">
              <a:extLst>
                <a:ext uri="{FF2B5EF4-FFF2-40B4-BE49-F238E27FC236}">
                  <a16:creationId xmlns:a16="http://schemas.microsoft.com/office/drawing/2014/main" id="{5EC163DA-7CA9-B991-E335-3A6380F9181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08000" y="3926861"/>
              <a:ext cx="2715826" cy="26969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13E21B63-51AD-E7F6-7D24-5CE33BE298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653" r="12653"/>
            <a:stretch/>
          </p:blipFill>
          <p:spPr bwMode="auto">
            <a:xfrm flipH="1">
              <a:off x="888106" y="4556262"/>
              <a:ext cx="1072516" cy="13640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 name="קבוצה 16">
            <a:extLst>
              <a:ext uri="{FF2B5EF4-FFF2-40B4-BE49-F238E27FC236}">
                <a16:creationId xmlns:a16="http://schemas.microsoft.com/office/drawing/2014/main" id="{F142EC62-E993-EC60-33B9-1C742492382B}"/>
              </a:ext>
            </a:extLst>
          </p:cNvPr>
          <p:cNvGrpSpPr/>
          <p:nvPr/>
        </p:nvGrpSpPr>
        <p:grpSpPr>
          <a:xfrm>
            <a:off x="2016346" y="3955363"/>
            <a:ext cx="1604580" cy="1610381"/>
            <a:chOff x="508000" y="3926861"/>
            <a:chExt cx="2715826" cy="2696954"/>
          </a:xfrm>
        </p:grpSpPr>
        <p:pic>
          <p:nvPicPr>
            <p:cNvPr id="19" name="Picture 4" descr="Thief Flat Character Design. Bandit With Big Bag. Robber In Mask. Cartoon  Vector Illustration. Royalty Free SVG, Cliparts, Vectors, And Stock  Illustration. Image 76193016.">
              <a:extLst>
                <a:ext uri="{FF2B5EF4-FFF2-40B4-BE49-F238E27FC236}">
                  <a16:creationId xmlns:a16="http://schemas.microsoft.com/office/drawing/2014/main" id="{B761447E-7B93-89DB-EFEA-0FAA7C24B99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08000" y="3926861"/>
              <a:ext cx="2715826" cy="26969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F4CD47AF-72E4-9765-683A-1645D8F12C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653" r="12653"/>
            <a:stretch/>
          </p:blipFill>
          <p:spPr bwMode="auto">
            <a:xfrm flipH="1">
              <a:off x="888106" y="4556262"/>
              <a:ext cx="1072516" cy="13640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3" name="Picture 2" descr="Writer in glasses typing on retro typewriter. Ink black and white drawing  Stock Illustration | Adobe Stock">
            <a:extLst>
              <a:ext uri="{FF2B5EF4-FFF2-40B4-BE49-F238E27FC236}">
                <a16:creationId xmlns:a16="http://schemas.microsoft.com/office/drawing/2014/main" id="{6A3B1717-3DC8-49EE-06B5-ABD4E3764321}"/>
              </a:ext>
            </a:extLst>
          </p:cNvPr>
          <p:cNvPicPr>
            <a:picLocks noChangeAspect="1" noChangeArrowheads="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flipH="1">
            <a:off x="9307751" y="2657162"/>
            <a:ext cx="1945992" cy="14969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riter in glasses typing on retro typewriter. Ink black and white drawing  Stock Illustration | Adobe Stock">
            <a:extLst>
              <a:ext uri="{FF2B5EF4-FFF2-40B4-BE49-F238E27FC236}">
                <a16:creationId xmlns:a16="http://schemas.microsoft.com/office/drawing/2014/main" id="{C6DFE694-3EFD-3334-C490-5EF3D1A62BA0}"/>
              </a:ext>
            </a:extLst>
          </p:cNvPr>
          <p:cNvPicPr>
            <a:picLocks noChangeAspect="1" noChangeArrowheads="1"/>
          </p:cNvPicPr>
          <p:nvPr/>
        </p:nvPicPr>
        <p:blipFill>
          <a:blip r:embed="rId7">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flipH="1">
            <a:off x="6441817" y="3224253"/>
            <a:ext cx="1945992" cy="14969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riter in glasses typing on retro typewriter. Ink black and white drawing  Stock Illustration | Adobe Stock">
            <a:extLst>
              <a:ext uri="{FF2B5EF4-FFF2-40B4-BE49-F238E27FC236}">
                <a16:creationId xmlns:a16="http://schemas.microsoft.com/office/drawing/2014/main" id="{796FC37E-D5C1-95DF-9350-748DC3EEF93B}"/>
              </a:ext>
            </a:extLst>
          </p:cNvPr>
          <p:cNvPicPr>
            <a:picLocks noChangeAspect="1" noChangeArrowheads="1"/>
          </p:cNvPicPr>
          <p:nvPr/>
        </p:nvPicPr>
        <p:blipFill>
          <a:blip r:embed="rId7">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flipH="1">
            <a:off x="8240810" y="4841351"/>
            <a:ext cx="1945992" cy="14969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riter in glasses typing on retro typewriter. Ink black and white drawing  Stock Illustration | Adobe Stock">
            <a:extLst>
              <a:ext uri="{FF2B5EF4-FFF2-40B4-BE49-F238E27FC236}">
                <a16:creationId xmlns:a16="http://schemas.microsoft.com/office/drawing/2014/main" id="{8D91897D-C862-5BD6-C4F1-9956173AE2E8}"/>
              </a:ext>
            </a:extLst>
          </p:cNvPr>
          <p:cNvPicPr>
            <a:picLocks noChangeAspect="1" noChangeArrowheads="1"/>
          </p:cNvPicPr>
          <p:nvPr/>
        </p:nvPicPr>
        <p:blipFill>
          <a:blip r:embed="rId7">
            <a:clrChange>
              <a:clrFrom>
                <a:srgbClr val="FFFFFF"/>
              </a:clrFrom>
              <a:clrTo>
                <a:srgbClr val="FFFFFF">
                  <a:alpha val="0"/>
                </a:srgbClr>
              </a:clrTo>
            </a:clrChange>
            <a:duotone>
              <a:schemeClr val="accent6">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flipH="1">
            <a:off x="4908033" y="5002328"/>
            <a:ext cx="1945992" cy="149691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קבוצה 27">
            <a:extLst>
              <a:ext uri="{FF2B5EF4-FFF2-40B4-BE49-F238E27FC236}">
                <a16:creationId xmlns:a16="http://schemas.microsoft.com/office/drawing/2014/main" id="{A62894D8-3F74-2901-68A2-93053C979577}"/>
              </a:ext>
            </a:extLst>
          </p:cNvPr>
          <p:cNvGrpSpPr/>
          <p:nvPr/>
        </p:nvGrpSpPr>
        <p:grpSpPr>
          <a:xfrm>
            <a:off x="1754829" y="2459578"/>
            <a:ext cx="1604580" cy="1610381"/>
            <a:chOff x="508000" y="3926861"/>
            <a:chExt cx="2715826" cy="2696954"/>
          </a:xfrm>
        </p:grpSpPr>
        <p:pic>
          <p:nvPicPr>
            <p:cNvPr id="29" name="Picture 4" descr="Thief Flat Character Design. Bandit With Big Bag. Robber In Mask. Cartoon  Vector Illustration. Royalty Free SVG, Cliparts, Vectors, And Stock  Illustration. Image 76193016.">
              <a:extLst>
                <a:ext uri="{FF2B5EF4-FFF2-40B4-BE49-F238E27FC236}">
                  <a16:creationId xmlns:a16="http://schemas.microsoft.com/office/drawing/2014/main" id="{D7D40CA9-C5A3-6A3F-C56E-E4DA49CF34E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08000" y="3926861"/>
              <a:ext cx="2715826" cy="26969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4FCB1D0F-1C9A-F12C-E243-1904720AA0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653" r="12653"/>
            <a:stretch/>
          </p:blipFill>
          <p:spPr bwMode="auto">
            <a:xfrm flipH="1">
              <a:off x="888106" y="4556262"/>
              <a:ext cx="1072516" cy="13640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31" name="מציין מיקום של מספר שקופית 1">
            <a:extLst>
              <a:ext uri="{FF2B5EF4-FFF2-40B4-BE49-F238E27FC236}">
                <a16:creationId xmlns:a16="http://schemas.microsoft.com/office/drawing/2014/main" id="{55969AB8-AF6C-E2DE-20CD-DBC77B61426F}"/>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chemeClr val="accent2">
                    <a:lumMod val="50000"/>
                  </a:schemeClr>
                </a:solidFill>
                <a:effectLst>
                  <a:outerShdw blurRad="38100" dist="38100" dir="2700000" algn="tl">
                    <a:srgbClr val="000000">
                      <a:alpha val="43137"/>
                    </a:srgbClr>
                  </a:outerShdw>
                </a:effectLst>
              </a:rPr>
              <a:t>29</a:t>
            </a:fld>
            <a:endParaRPr lang="he-IL" sz="3000" dirty="0">
              <a:solidFill>
                <a:schemeClr val="accent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39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939B1BF-690C-EB7E-4EBF-B0B9AF3D6ADE}"/>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rtl="0"/>
            <a:r>
              <a:rPr lang="en-US" sz="6600" kern="1200" dirty="0">
                <a:solidFill>
                  <a:schemeClr val="tx1"/>
                </a:solidFill>
                <a:latin typeface="+mj-lt"/>
                <a:ea typeface="+mj-ea"/>
                <a:cs typeface="+mj-cs"/>
              </a:rPr>
              <a:t>Problem Definition</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מציין מיקום של מספר שקופית 2">
            <a:extLst>
              <a:ext uri="{FF2B5EF4-FFF2-40B4-BE49-F238E27FC236}">
                <a16:creationId xmlns:a16="http://schemas.microsoft.com/office/drawing/2014/main" id="{EEACF3B6-71BB-DF9E-2734-69840A291644}"/>
              </a:ext>
            </a:extLst>
          </p:cNvPr>
          <p:cNvSpPr>
            <a:spLocks noGrp="1"/>
          </p:cNvSpPr>
          <p:nvPr>
            <p:ph type="sldNum" sz="quarter" idx="12"/>
          </p:nvPr>
        </p:nvSpPr>
        <p:spPr/>
        <p:txBody>
          <a:bodyPr/>
          <a:lstStyle/>
          <a:p>
            <a:fld id="{E85705DE-40D5-443A-A608-960415842535}" type="slidenum">
              <a:rPr lang="he-IL" sz="3000" smtClean="0">
                <a:solidFill>
                  <a:schemeClr val="bg2"/>
                </a:solidFill>
                <a:effectLst>
                  <a:outerShdw blurRad="38100" dist="38100" dir="2700000" algn="tl">
                    <a:srgbClr val="000000">
                      <a:alpha val="43137"/>
                    </a:srgbClr>
                  </a:outerShdw>
                </a:effectLst>
              </a:rPr>
              <a:t>3</a:t>
            </a:fld>
            <a:endParaRPr lang="he-IL" sz="3000"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4162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C4903F83-B5B3-569D-CADA-590E34A108AF}"/>
              </a:ext>
            </a:extLst>
          </p:cNvPr>
          <p:cNvPicPr>
            <a:picLocks noChangeAspect="1"/>
          </p:cNvPicPr>
          <p:nvPr/>
        </p:nvPicPr>
        <p:blipFill>
          <a:blip r:embed="rId3"/>
          <a:stretch>
            <a:fillRect/>
          </a:stretch>
        </p:blipFill>
        <p:spPr>
          <a:xfrm>
            <a:off x="-1" y="1648848"/>
            <a:ext cx="12192000" cy="4965032"/>
          </a:xfrm>
          <a:prstGeom prst="rect">
            <a:avLst/>
          </a:prstGeom>
        </p:spPr>
      </p:pic>
      <p:sp>
        <p:nvSpPr>
          <p:cNvPr id="8" name="מלבן 7">
            <a:extLst>
              <a:ext uri="{FF2B5EF4-FFF2-40B4-BE49-F238E27FC236}">
                <a16:creationId xmlns:a16="http://schemas.microsoft.com/office/drawing/2014/main" id="{E7DC77FC-187B-B23E-5CC4-D7923BB7DF00}"/>
              </a:ext>
            </a:extLst>
          </p:cNvPr>
          <p:cNvSpPr/>
          <p:nvPr/>
        </p:nvSpPr>
        <p:spPr>
          <a:xfrm>
            <a:off x="100607" y="26504"/>
            <a:ext cx="11990785" cy="1200329"/>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Here we tested the model on </a:t>
            </a:r>
            <a:r>
              <a:rPr lang="en-US" sz="3600" b="1" cap="none" spc="0" dirty="0">
                <a:ln w="0"/>
                <a:solidFill>
                  <a:schemeClr val="tx1"/>
                </a:solidFill>
                <a:effectLst>
                  <a:outerShdw blurRad="38100" dist="19050" dir="2700000" algn="tl" rotWithShape="0">
                    <a:schemeClr val="dk1">
                      <a:alpha val="40000"/>
                    </a:schemeClr>
                  </a:outerShdw>
                </a:effectLst>
              </a:rPr>
              <a:t>the</a:t>
            </a:r>
            <a:r>
              <a:rPr lang="en-US" sz="3600" b="0" cap="none" spc="0" dirty="0">
                <a:ln w="0"/>
                <a:solidFill>
                  <a:schemeClr val="tx1"/>
                </a:solidFill>
                <a:effectLst>
                  <a:outerShdw blurRad="38100" dist="19050" dir="2700000" algn="tl" rotWithShape="0">
                    <a:schemeClr val="dk1">
                      <a:alpha val="40000"/>
                    </a:schemeClr>
                  </a:outerShdw>
                </a:effectLst>
              </a:rPr>
              <a:t> </a:t>
            </a:r>
            <a:r>
              <a:rPr lang="en-US" sz="3600" b="1" cap="none" spc="0" dirty="0">
                <a:ln w="0"/>
                <a:solidFill>
                  <a:schemeClr val="tx1"/>
                </a:solidFill>
                <a:effectLst>
                  <a:outerShdw blurRad="38100" dist="19050" dir="2700000" algn="tl" rotWithShape="0">
                    <a:schemeClr val="dk1">
                      <a:alpha val="40000"/>
                    </a:schemeClr>
                  </a:outerShdw>
                </a:effectLst>
              </a:rPr>
              <a:t>entirety of the Shakespearean texts' dataset</a:t>
            </a:r>
            <a:r>
              <a:rPr lang="en-US" sz="3600" b="0" cap="none" spc="0" dirty="0">
                <a:ln w="0"/>
                <a:solidFill>
                  <a:schemeClr val="tx1"/>
                </a:solidFill>
                <a:effectLst>
                  <a:outerShdw blurRad="38100" dist="19050" dir="2700000" algn="tl" rotWithShape="0">
                    <a:schemeClr val="dk1">
                      <a:alpha val="40000"/>
                    </a:schemeClr>
                  </a:outerShdw>
                </a:effectLst>
              </a:rPr>
              <a:t>.</a:t>
            </a:r>
            <a:endParaRPr lang="he-IL" sz="3600" b="0" cap="none" spc="0" dirty="0">
              <a:ln w="0"/>
              <a:solidFill>
                <a:schemeClr val="tx1"/>
              </a:solidFill>
              <a:effectLst>
                <a:outerShdw blurRad="38100" dist="19050" dir="2700000" algn="tl" rotWithShape="0">
                  <a:schemeClr val="dk1">
                    <a:alpha val="40000"/>
                  </a:schemeClr>
                </a:outerShdw>
              </a:effectLst>
            </a:endParaRPr>
          </a:p>
        </p:txBody>
      </p:sp>
      <p:sp>
        <p:nvSpPr>
          <p:cNvPr id="9" name="מציין מיקום של מספר שקופית 2">
            <a:extLst>
              <a:ext uri="{FF2B5EF4-FFF2-40B4-BE49-F238E27FC236}">
                <a16:creationId xmlns:a16="http://schemas.microsoft.com/office/drawing/2014/main" id="{45673762-EF1B-6121-DB8E-00BB5486C68F}"/>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chemeClr val="tx1"/>
                </a:solidFill>
                <a:effectLst>
                  <a:outerShdw blurRad="38100" dist="38100" dir="2700000" algn="tl">
                    <a:srgbClr val="000000">
                      <a:alpha val="43137"/>
                    </a:srgbClr>
                  </a:outerShdw>
                </a:effectLst>
              </a:rPr>
              <a:t>30</a:t>
            </a:fld>
            <a:endParaRPr lang="he-IL" sz="30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4548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C4903F83-B5B3-569D-CADA-590E34A108AF}"/>
              </a:ext>
            </a:extLst>
          </p:cNvPr>
          <p:cNvPicPr>
            <a:picLocks noChangeAspect="1"/>
          </p:cNvPicPr>
          <p:nvPr/>
        </p:nvPicPr>
        <p:blipFill>
          <a:blip r:embed="rId3"/>
          <a:stretch>
            <a:fillRect/>
          </a:stretch>
        </p:blipFill>
        <p:spPr>
          <a:xfrm>
            <a:off x="-1" y="1648848"/>
            <a:ext cx="12192000" cy="4965032"/>
          </a:xfrm>
          <a:prstGeom prst="rect">
            <a:avLst/>
          </a:prstGeom>
        </p:spPr>
      </p:pic>
      <p:sp>
        <p:nvSpPr>
          <p:cNvPr id="8" name="מלבן 7">
            <a:extLst>
              <a:ext uri="{FF2B5EF4-FFF2-40B4-BE49-F238E27FC236}">
                <a16:creationId xmlns:a16="http://schemas.microsoft.com/office/drawing/2014/main" id="{E7DC77FC-187B-B23E-5CC4-D7923BB7DF00}"/>
              </a:ext>
            </a:extLst>
          </p:cNvPr>
          <p:cNvSpPr/>
          <p:nvPr/>
        </p:nvSpPr>
        <p:spPr>
          <a:xfrm>
            <a:off x="100607" y="26504"/>
            <a:ext cx="11990785" cy="1200329"/>
          </a:xfrm>
          <a:prstGeom prst="rect">
            <a:avLst/>
          </a:prstGeom>
          <a:noFill/>
        </p:spPr>
        <p:txBody>
          <a:bodyPr wrap="square" lIns="91440" tIns="45720" rIns="91440" bIns="45720">
            <a:spAutoFit/>
          </a:bodyPr>
          <a:lstStyle/>
          <a:p>
            <a:pPr algn="ctr" rtl="0"/>
            <a:r>
              <a:rPr lang="en-US" sz="3600" b="0" cap="none" spc="0" dirty="0">
                <a:ln w="0"/>
                <a:solidFill>
                  <a:schemeClr val="tx1"/>
                </a:solidFill>
                <a:effectLst>
                  <a:outerShdw blurRad="38100" dist="19050" dir="2700000" algn="tl" rotWithShape="0">
                    <a:schemeClr val="dk1">
                      <a:alpha val="40000"/>
                    </a:schemeClr>
                  </a:outerShdw>
                </a:effectLst>
              </a:rPr>
              <a:t>These texts may not </a:t>
            </a:r>
            <a:r>
              <a:rPr lang="en-US" sz="3600" dirty="0">
                <a:ln w="0"/>
                <a:effectLst>
                  <a:outerShdw blurRad="38100" dist="19050" dir="2700000" algn="tl" rotWithShape="0">
                    <a:schemeClr val="dk1">
                      <a:alpha val="40000"/>
                    </a:schemeClr>
                  </a:outerShdw>
                </a:effectLst>
              </a:rPr>
              <a:t>have actually </a:t>
            </a:r>
            <a:r>
              <a:rPr lang="en-US" sz="3600" b="0" cap="none" spc="0" dirty="0">
                <a:ln w="0"/>
                <a:solidFill>
                  <a:schemeClr val="tx1"/>
                </a:solidFill>
                <a:effectLst>
                  <a:outerShdw blurRad="38100" dist="19050" dir="2700000" algn="tl" rotWithShape="0">
                    <a:schemeClr val="dk1">
                      <a:alpha val="40000"/>
                    </a:schemeClr>
                  </a:outerShdw>
                </a:effectLst>
              </a:rPr>
              <a:t>been written by Shakespeare, although they were attributed to him:</a:t>
            </a:r>
            <a:endParaRPr lang="he-IL" sz="3600" b="0" cap="none" spc="0" dirty="0">
              <a:ln w="0"/>
              <a:solidFill>
                <a:schemeClr val="tx1"/>
              </a:solidFill>
              <a:effectLst>
                <a:outerShdw blurRad="38100" dist="19050" dir="2700000" algn="tl" rotWithShape="0">
                  <a:schemeClr val="dk1">
                    <a:alpha val="40000"/>
                  </a:schemeClr>
                </a:outerShdw>
              </a:effectLst>
            </a:endParaRPr>
          </a:p>
        </p:txBody>
      </p:sp>
      <p:sp>
        <p:nvSpPr>
          <p:cNvPr id="2" name="אליפסה 1">
            <a:extLst>
              <a:ext uri="{FF2B5EF4-FFF2-40B4-BE49-F238E27FC236}">
                <a16:creationId xmlns:a16="http://schemas.microsoft.com/office/drawing/2014/main" id="{F8EF893B-FAF7-61CE-8895-2C65BAFEA47F}"/>
              </a:ext>
            </a:extLst>
          </p:cNvPr>
          <p:cNvSpPr/>
          <p:nvPr/>
        </p:nvSpPr>
        <p:spPr>
          <a:xfrm>
            <a:off x="9727094" y="5671930"/>
            <a:ext cx="1577009" cy="848139"/>
          </a:xfrm>
          <a:prstGeom prst="ellipse">
            <a:avLst/>
          </a:prstGeom>
          <a:noFill/>
          <a:ln w="38100">
            <a:solidFill>
              <a:schemeClr val="bg1"/>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אליפסה 2">
            <a:extLst>
              <a:ext uri="{FF2B5EF4-FFF2-40B4-BE49-F238E27FC236}">
                <a16:creationId xmlns:a16="http://schemas.microsoft.com/office/drawing/2014/main" id="{BE7A25D0-1918-0F02-E2B5-66E644D26C83}"/>
              </a:ext>
            </a:extLst>
          </p:cNvPr>
          <p:cNvSpPr/>
          <p:nvPr/>
        </p:nvSpPr>
        <p:spPr>
          <a:xfrm>
            <a:off x="10330071" y="3213653"/>
            <a:ext cx="1577009" cy="848139"/>
          </a:xfrm>
          <a:prstGeom prst="ellipse">
            <a:avLst/>
          </a:prstGeom>
          <a:noFill/>
          <a:ln w="38100">
            <a:solidFill>
              <a:schemeClr val="bg1"/>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אליפסה 3">
            <a:extLst>
              <a:ext uri="{FF2B5EF4-FFF2-40B4-BE49-F238E27FC236}">
                <a16:creationId xmlns:a16="http://schemas.microsoft.com/office/drawing/2014/main" id="{FB89F429-70BD-C125-FF84-E5958F95289A}"/>
              </a:ext>
            </a:extLst>
          </p:cNvPr>
          <p:cNvSpPr/>
          <p:nvPr/>
        </p:nvSpPr>
        <p:spPr>
          <a:xfrm>
            <a:off x="371061" y="2940935"/>
            <a:ext cx="1577009" cy="848139"/>
          </a:xfrm>
          <a:prstGeom prst="ellipse">
            <a:avLst/>
          </a:prstGeom>
          <a:noFill/>
          <a:ln w="38100">
            <a:solidFill>
              <a:schemeClr val="bg1"/>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ציין מיקום של מספר שקופית 2">
            <a:extLst>
              <a:ext uri="{FF2B5EF4-FFF2-40B4-BE49-F238E27FC236}">
                <a16:creationId xmlns:a16="http://schemas.microsoft.com/office/drawing/2014/main" id="{7EC71A4C-8223-F62C-D89B-BE8C97190E1B}"/>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chemeClr val="tx1"/>
                </a:solidFill>
                <a:effectLst>
                  <a:outerShdw blurRad="38100" dist="38100" dir="2700000" algn="tl">
                    <a:srgbClr val="000000">
                      <a:alpha val="43137"/>
                    </a:srgbClr>
                  </a:outerShdw>
                </a:effectLst>
              </a:rPr>
              <a:t>31</a:t>
            </a:fld>
            <a:endParaRPr lang="he-IL" sz="30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14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939B1BF-690C-EB7E-4EBF-B0B9AF3D6ADE}"/>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rtl="0"/>
            <a:r>
              <a:rPr lang="en-US" sz="6600" kern="1200" dirty="0">
                <a:solidFill>
                  <a:schemeClr val="tx1"/>
                </a:solidFill>
                <a:latin typeface="+mj-lt"/>
                <a:ea typeface="+mj-ea"/>
                <a:cs typeface="+mj-cs"/>
              </a:rPr>
              <a:t>UML diagram</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מציין מיקום של מספר שקופית 2">
            <a:extLst>
              <a:ext uri="{FF2B5EF4-FFF2-40B4-BE49-F238E27FC236}">
                <a16:creationId xmlns:a16="http://schemas.microsoft.com/office/drawing/2014/main" id="{DE9B6633-6183-7A36-E5C0-05577751E0D1}"/>
              </a:ext>
            </a:extLst>
          </p:cNvPr>
          <p:cNvSpPr>
            <a:spLocks noGrp="1"/>
          </p:cNvSpPr>
          <p:nvPr>
            <p:ph type="sldNum" sz="quarter" idx="12"/>
          </p:nvPr>
        </p:nvSpPr>
        <p:spPr/>
        <p:txBody>
          <a:bodyPr/>
          <a:lstStyle/>
          <a:p>
            <a:fld id="{E85705DE-40D5-443A-A608-960415842535}" type="slidenum">
              <a:rPr lang="he-IL" sz="3000" smtClean="0">
                <a:solidFill>
                  <a:schemeClr val="bg2"/>
                </a:solidFill>
                <a:effectLst>
                  <a:outerShdw blurRad="38100" dist="38100" dir="2700000" algn="tl">
                    <a:srgbClr val="000000">
                      <a:alpha val="43137"/>
                    </a:srgbClr>
                  </a:outerShdw>
                </a:effectLst>
              </a:rPr>
              <a:t>32</a:t>
            </a:fld>
            <a:endParaRPr lang="he-IL" sz="3000"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43916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9" name="Rectangle 308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0C722B1F-34E5-0F26-07B4-9F419C475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789032" y="1742863"/>
            <a:ext cx="8492286" cy="3057737"/>
          </a:xfrm>
          <a:prstGeom prst="rect">
            <a:avLst/>
          </a:prstGeom>
          <a:noFill/>
          <a:extLst>
            <a:ext uri="{909E8E84-426E-40DD-AFC4-6F175D3DCCD1}">
              <a14:hiddenFill xmlns:a14="http://schemas.microsoft.com/office/drawing/2010/main">
                <a:solidFill>
                  <a:srgbClr val="FFFFFF"/>
                </a:solidFill>
              </a14:hiddenFill>
            </a:ext>
          </a:extLst>
        </p:spPr>
      </p:pic>
      <p:pic>
        <p:nvPicPr>
          <p:cNvPr id="12" name="גרפיקה 11" descr="שתי צורות אורגני, מילוי אחד עם קווים">
            <a:extLst>
              <a:ext uri="{FF2B5EF4-FFF2-40B4-BE49-F238E27FC236}">
                <a16:creationId xmlns:a16="http://schemas.microsoft.com/office/drawing/2014/main" id="{4DEC52B1-9CDD-669A-6E16-4D6374CCAB9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29311" b="56954"/>
          <a:stretch/>
        </p:blipFill>
        <p:spPr>
          <a:xfrm rot="5400000">
            <a:off x="-1029642" y="2743008"/>
            <a:ext cx="5115136" cy="3114847"/>
          </a:xfrm>
          <a:prstGeom prst="rect">
            <a:avLst/>
          </a:prstGeom>
          <a:effectLst>
            <a:glow rad="101600">
              <a:srgbClr val="754539">
                <a:alpha val="60000"/>
              </a:srgbClr>
            </a:glow>
          </a:effectLst>
        </p:spPr>
      </p:pic>
      <p:pic>
        <p:nvPicPr>
          <p:cNvPr id="13" name="גרפיקה 12" descr="שתי צורות אורגני, מילוי אחד עם קווים">
            <a:extLst>
              <a:ext uri="{FF2B5EF4-FFF2-40B4-BE49-F238E27FC236}">
                <a16:creationId xmlns:a16="http://schemas.microsoft.com/office/drawing/2014/main" id="{50DC3A73-36F6-DC9C-C41F-15AF35491C0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1537" b="56954"/>
          <a:stretch/>
        </p:blipFill>
        <p:spPr>
          <a:xfrm rot="5400000">
            <a:off x="-587310" y="557811"/>
            <a:ext cx="4230471" cy="3114847"/>
          </a:xfrm>
          <a:prstGeom prst="rect">
            <a:avLst/>
          </a:prstGeom>
          <a:effectLst>
            <a:glow rad="101600">
              <a:srgbClr val="754539">
                <a:alpha val="60000"/>
              </a:srgbClr>
            </a:glow>
          </a:effectLst>
        </p:spPr>
      </p:pic>
      <p:sp>
        <p:nvSpPr>
          <p:cNvPr id="2" name="כותרת 1">
            <a:extLst>
              <a:ext uri="{FF2B5EF4-FFF2-40B4-BE49-F238E27FC236}">
                <a16:creationId xmlns:a16="http://schemas.microsoft.com/office/drawing/2014/main" id="{0073782A-71BB-F6F3-2FA6-C8F101BCA70A}"/>
              </a:ext>
            </a:extLst>
          </p:cNvPr>
          <p:cNvSpPr>
            <a:spLocks noGrp="1"/>
          </p:cNvSpPr>
          <p:nvPr>
            <p:ph type="title"/>
          </p:nvPr>
        </p:nvSpPr>
        <p:spPr>
          <a:xfrm>
            <a:off x="694510" y="1487272"/>
            <a:ext cx="2094522" cy="2743198"/>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GUI </a:t>
            </a:r>
            <a:br>
              <a:rPr lang="en-US" sz="2600" dirty="0">
                <a:solidFill>
                  <a:srgbClr val="FFFFFF"/>
                </a:solidFill>
              </a:rPr>
            </a:br>
            <a:r>
              <a:rPr lang="en-US" sz="2600" dirty="0">
                <a:solidFill>
                  <a:srgbClr val="FFFFFF"/>
                </a:solidFill>
              </a:rPr>
              <a:t>Use-Case diagram</a:t>
            </a:r>
            <a:endParaRPr lang="he-IL" sz="2600" dirty="0">
              <a:solidFill>
                <a:srgbClr val="FFFFFF"/>
              </a:solidFill>
            </a:endParaRPr>
          </a:p>
        </p:txBody>
      </p:sp>
      <p:pic>
        <p:nvPicPr>
          <p:cNvPr id="11" name="גרפיקה 10" descr="שתי צורות אורגני, מילוי אחד עם קווים">
            <a:extLst>
              <a:ext uri="{FF2B5EF4-FFF2-40B4-BE49-F238E27FC236}">
                <a16:creationId xmlns:a16="http://schemas.microsoft.com/office/drawing/2014/main" id="{0674F9F1-9FE9-2081-7633-4DBE404B1AB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311" b="58274"/>
          <a:stretch/>
        </p:blipFill>
        <p:spPr>
          <a:xfrm rot="16200000">
            <a:off x="8124762" y="2790763"/>
            <a:ext cx="5115135" cy="3019340"/>
          </a:xfrm>
          <a:prstGeom prst="rect">
            <a:avLst/>
          </a:prstGeom>
          <a:effectLst>
            <a:glow rad="101600">
              <a:srgbClr val="754539">
                <a:alpha val="60000"/>
              </a:srgbClr>
            </a:glow>
          </a:effectLst>
        </p:spPr>
      </p:pic>
      <p:pic>
        <p:nvPicPr>
          <p:cNvPr id="5" name="גרפיקה 4" descr="שתי צורות אורגני, מילוי אחד עם קווים">
            <a:extLst>
              <a:ext uri="{FF2B5EF4-FFF2-40B4-BE49-F238E27FC236}">
                <a16:creationId xmlns:a16="http://schemas.microsoft.com/office/drawing/2014/main" id="{5CE7D1BA-B5EE-124E-CC28-B4F6FF5C66F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41537" b="58274"/>
          <a:stretch/>
        </p:blipFill>
        <p:spPr>
          <a:xfrm rot="16200000">
            <a:off x="8567094" y="605566"/>
            <a:ext cx="4230472" cy="3019340"/>
          </a:xfrm>
          <a:prstGeom prst="rect">
            <a:avLst/>
          </a:prstGeom>
          <a:effectLst>
            <a:glow rad="101600">
              <a:srgbClr val="754539">
                <a:alpha val="60000"/>
              </a:srgbClr>
            </a:glow>
          </a:effectLst>
        </p:spPr>
      </p:pic>
      <p:sp>
        <p:nvSpPr>
          <p:cNvPr id="3" name="מציין מיקום של מספר שקופית 2">
            <a:extLst>
              <a:ext uri="{FF2B5EF4-FFF2-40B4-BE49-F238E27FC236}">
                <a16:creationId xmlns:a16="http://schemas.microsoft.com/office/drawing/2014/main" id="{8E6023BD-084C-5B9B-1615-91AE8CCA08B1}"/>
              </a:ext>
            </a:extLst>
          </p:cNvPr>
          <p:cNvSpPr>
            <a:spLocks noGrp="1"/>
          </p:cNvSpPr>
          <p:nvPr>
            <p:ph type="sldNum" sz="quarter" idx="12"/>
          </p:nvPr>
        </p:nvSpPr>
        <p:spPr/>
        <p:txBody>
          <a:bodyPr/>
          <a:lstStyle/>
          <a:p>
            <a:fld id="{E85705DE-40D5-443A-A608-960415842535}" type="slidenum">
              <a:rPr lang="he-IL" sz="3000" smtClean="0">
                <a:solidFill>
                  <a:schemeClr val="bg2"/>
                </a:solidFill>
                <a:effectLst>
                  <a:outerShdw blurRad="38100" dist="38100" dir="2700000" algn="tl">
                    <a:srgbClr val="000000">
                      <a:alpha val="43137"/>
                    </a:srgbClr>
                  </a:outerShdw>
                </a:effectLst>
              </a:rPr>
              <a:t>33</a:t>
            </a:fld>
            <a:endParaRPr lang="he-IL" sz="3000"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61621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939B1BF-690C-EB7E-4EBF-B0B9AF3D6ADE}"/>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rtl="0"/>
            <a:r>
              <a:rPr lang="en-US" sz="6600" kern="1200" dirty="0">
                <a:solidFill>
                  <a:schemeClr val="tx1"/>
                </a:solidFill>
                <a:latin typeface="+mj-lt"/>
                <a:ea typeface="+mj-ea"/>
                <a:cs typeface="+mj-cs"/>
              </a:rPr>
              <a:t>GUI</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מציין מיקום של מספר שקופית 2">
            <a:extLst>
              <a:ext uri="{FF2B5EF4-FFF2-40B4-BE49-F238E27FC236}">
                <a16:creationId xmlns:a16="http://schemas.microsoft.com/office/drawing/2014/main" id="{2894F043-9A01-413A-2FF2-06BFB17B9A46}"/>
              </a:ext>
            </a:extLst>
          </p:cNvPr>
          <p:cNvSpPr>
            <a:spLocks noGrp="1"/>
          </p:cNvSpPr>
          <p:nvPr>
            <p:ph type="sldNum" sz="quarter" idx="12"/>
          </p:nvPr>
        </p:nvSpPr>
        <p:spPr/>
        <p:txBody>
          <a:bodyPr/>
          <a:lstStyle/>
          <a:p>
            <a:fld id="{E85705DE-40D5-443A-A608-960415842535}" type="slidenum">
              <a:rPr lang="he-IL" sz="3000" smtClean="0">
                <a:solidFill>
                  <a:schemeClr val="bg2"/>
                </a:solidFill>
                <a:effectLst>
                  <a:outerShdw blurRad="38100" dist="38100" dir="2700000" algn="tl">
                    <a:srgbClr val="000000">
                      <a:alpha val="43137"/>
                    </a:srgbClr>
                  </a:outerShdw>
                </a:effectLst>
              </a:rPr>
              <a:t>34</a:t>
            </a:fld>
            <a:endParaRPr lang="he-IL" sz="3000"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61786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032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ART - GUI (1)">
            <a:hlinkClick r:id="" action="ppaction://media"/>
            <a:extLst>
              <a:ext uri="{FF2B5EF4-FFF2-40B4-BE49-F238E27FC236}">
                <a16:creationId xmlns:a16="http://schemas.microsoft.com/office/drawing/2014/main" id="{3CB15C94-8730-100F-DE3C-5DF77A1799DF}"/>
              </a:ext>
            </a:extLst>
          </p:cNvPr>
          <p:cNvPicPr>
            <a:picLocks noChangeAspect="1"/>
          </p:cNvPicPr>
          <p:nvPr>
            <a:videoFile r:link="rId1"/>
            <p:extLst>
              <p:ext uri="{DAA4B4D4-6D71-4841-9C94-3DE7FCFB9230}">
                <p14:media xmlns:p14="http://schemas.microsoft.com/office/powerpoint/2010/main" r:embed="rId2">
                  <p14:trim end="4643"/>
                </p14:media>
              </p:ext>
            </p:extLst>
          </p:nvPr>
        </p:nvPicPr>
        <p:blipFill>
          <a:blip r:embed="rId5"/>
          <a:stretch>
            <a:fillRect/>
          </a:stretch>
        </p:blipFill>
        <p:spPr>
          <a:xfrm>
            <a:off x="2912533" y="643467"/>
            <a:ext cx="6366933" cy="5571066"/>
          </a:xfrm>
          <a:prstGeom prst="rect">
            <a:avLst/>
          </a:prstGeom>
        </p:spPr>
      </p:pic>
      <p:sp>
        <p:nvSpPr>
          <p:cNvPr id="14" name="מציין מיקום של מספר שקופית 2">
            <a:extLst>
              <a:ext uri="{FF2B5EF4-FFF2-40B4-BE49-F238E27FC236}">
                <a16:creationId xmlns:a16="http://schemas.microsoft.com/office/drawing/2014/main" id="{0304619B-7A1E-CF57-BE71-BC7C3CD12F6D}"/>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chemeClr val="bg2"/>
                </a:solidFill>
                <a:effectLst>
                  <a:outerShdw blurRad="38100" dist="38100" dir="2700000" algn="tl">
                    <a:srgbClr val="000000">
                      <a:alpha val="43137"/>
                    </a:srgbClr>
                  </a:outerShdw>
                </a:effectLst>
              </a:rPr>
              <a:t>35</a:t>
            </a:fld>
            <a:endParaRPr lang="he-IL" sz="3000"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042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19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A9D92"/>
        </a:solidFill>
        <a:effectLst/>
      </p:bgPr>
    </p:bg>
    <p:spTree>
      <p:nvGrpSpPr>
        <p:cNvPr id="1" name=""/>
        <p:cNvGrpSpPr/>
        <p:nvPr/>
      </p:nvGrpSpPr>
      <p:grpSpPr>
        <a:xfrm>
          <a:off x="0" y="0"/>
          <a:ext cx="0" cy="0"/>
          <a:chOff x="0" y="0"/>
          <a:chExt cx="0" cy="0"/>
        </a:xfrm>
      </p:grpSpPr>
      <p:pic>
        <p:nvPicPr>
          <p:cNvPr id="4" name="גרפיקה 3" descr="צורת פינת אורגני">
            <a:extLst>
              <a:ext uri="{FF2B5EF4-FFF2-40B4-BE49-F238E27FC236}">
                <a16:creationId xmlns:a16="http://schemas.microsoft.com/office/drawing/2014/main" id="{EDD9AD03-89E1-3A33-46F0-F002A626F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4572000" cy="4572000"/>
          </a:xfrm>
          <a:prstGeom prst="rect">
            <a:avLst/>
          </a:prstGeom>
        </p:spPr>
      </p:pic>
      <p:graphicFrame>
        <p:nvGraphicFramePr>
          <p:cNvPr id="3" name="טבלה 2">
            <a:extLst>
              <a:ext uri="{FF2B5EF4-FFF2-40B4-BE49-F238E27FC236}">
                <a16:creationId xmlns:a16="http://schemas.microsoft.com/office/drawing/2014/main" id="{BE2450A7-F90A-3C2B-A50F-981A6F755743}"/>
              </a:ext>
            </a:extLst>
          </p:cNvPr>
          <p:cNvGraphicFramePr>
            <a:graphicFrameLocks noGrp="1"/>
          </p:cNvGraphicFramePr>
          <p:nvPr>
            <p:extLst>
              <p:ext uri="{D42A27DB-BD31-4B8C-83A1-F6EECF244321}">
                <p14:modId xmlns:p14="http://schemas.microsoft.com/office/powerpoint/2010/main" val="2245736766"/>
              </p:ext>
            </p:extLst>
          </p:nvPr>
        </p:nvGraphicFramePr>
        <p:xfrm>
          <a:off x="4280320" y="311911"/>
          <a:ext cx="7619164" cy="6234178"/>
        </p:xfrm>
        <a:graphic>
          <a:graphicData uri="http://schemas.openxmlformats.org/drawingml/2006/table">
            <a:tbl>
              <a:tblPr/>
              <a:tblGrid>
                <a:gridCol w="1077585">
                  <a:extLst>
                    <a:ext uri="{9D8B030D-6E8A-4147-A177-3AD203B41FA5}">
                      <a16:colId xmlns:a16="http://schemas.microsoft.com/office/drawing/2014/main" val="1509457477"/>
                    </a:ext>
                  </a:extLst>
                </a:gridCol>
                <a:gridCol w="2218560">
                  <a:extLst>
                    <a:ext uri="{9D8B030D-6E8A-4147-A177-3AD203B41FA5}">
                      <a16:colId xmlns:a16="http://schemas.microsoft.com/office/drawing/2014/main" val="1119347968"/>
                    </a:ext>
                  </a:extLst>
                </a:gridCol>
                <a:gridCol w="4323019">
                  <a:extLst>
                    <a:ext uri="{9D8B030D-6E8A-4147-A177-3AD203B41FA5}">
                      <a16:colId xmlns:a16="http://schemas.microsoft.com/office/drawing/2014/main" val="3234132551"/>
                    </a:ext>
                  </a:extLst>
                </a:gridCol>
              </a:tblGrid>
              <a:tr h="631411">
                <a:tc>
                  <a:txBody>
                    <a:bodyPr/>
                    <a:lstStyle/>
                    <a:p>
                      <a:pPr algn="ctr" rtl="0" fontAlgn="b">
                        <a:spcBef>
                          <a:spcPts val="0"/>
                        </a:spcBef>
                        <a:spcAft>
                          <a:spcPts val="0"/>
                        </a:spcAft>
                      </a:pPr>
                      <a:r>
                        <a:rPr lang="en-US" sz="1800" b="1" i="0" u="none" strike="noStrike">
                          <a:solidFill>
                            <a:srgbClr val="FFFFFF"/>
                          </a:solidFill>
                          <a:effectLst/>
                          <a:latin typeface="Times New Roman" panose="02020603050405020304" pitchFamily="18" charset="0"/>
                        </a:rPr>
                        <a:t>Test Number</a:t>
                      </a:r>
                      <a:endParaRPr lang="en-US" sz="1800">
                        <a:effectLst/>
                      </a:endParaRPr>
                    </a:p>
                  </a:txBody>
                  <a:tcPr marL="28157" marR="28157" marT="28157" marB="28157"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rgbClr val="000000"/>
                    </a:solidFill>
                  </a:tcPr>
                </a:tc>
                <a:tc>
                  <a:txBody>
                    <a:bodyPr/>
                    <a:lstStyle/>
                    <a:p>
                      <a:pPr marL="88900" marR="88900" algn="ctr" rtl="0" fontAlgn="t">
                        <a:spcBef>
                          <a:spcPts val="1200"/>
                        </a:spcBef>
                        <a:spcAft>
                          <a:spcPts val="1200"/>
                        </a:spcAft>
                      </a:pPr>
                      <a:r>
                        <a:rPr lang="en-US" sz="1800" b="1" i="0" u="none" strike="noStrike">
                          <a:solidFill>
                            <a:srgbClr val="FFFFFF"/>
                          </a:solidFill>
                          <a:effectLst/>
                          <a:latin typeface="Times New Roman" panose="02020603050405020304" pitchFamily="18" charset="0"/>
                        </a:rPr>
                        <a:t>Test Subject</a:t>
                      </a:r>
                      <a:endParaRPr lang="en-US" sz="1800">
                        <a:effectLst/>
                      </a:endParaRPr>
                    </a:p>
                  </a:txBody>
                  <a:tcPr marL="28157" marR="28157" marT="28157" marB="28157"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rgbClr val="000000"/>
                    </a:solidFill>
                  </a:tcPr>
                </a:tc>
                <a:tc>
                  <a:txBody>
                    <a:bodyPr/>
                    <a:lstStyle/>
                    <a:p>
                      <a:pPr marL="88900" marR="88900" algn="ctr" rtl="0" fontAlgn="t">
                        <a:spcBef>
                          <a:spcPts val="1200"/>
                        </a:spcBef>
                        <a:spcAft>
                          <a:spcPts val="1200"/>
                        </a:spcAft>
                      </a:pPr>
                      <a:r>
                        <a:rPr lang="en-US" sz="1800" b="1" i="0" u="none" strike="noStrike" dirty="0">
                          <a:solidFill>
                            <a:srgbClr val="FFFFFF"/>
                          </a:solidFill>
                          <a:effectLst/>
                          <a:latin typeface="Times New Roman" panose="02020603050405020304" pitchFamily="18" charset="0"/>
                        </a:rPr>
                        <a:t>Expected Result</a:t>
                      </a:r>
                      <a:endParaRPr lang="en-US" sz="1800" dirty="0">
                        <a:effectLst/>
                      </a:endParaRPr>
                    </a:p>
                  </a:txBody>
                  <a:tcPr marL="28157" marR="28157" marT="28157" marB="28157"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420878383"/>
                  </a:ext>
                </a:extLst>
              </a:tr>
              <a:tr h="1042776">
                <a:tc>
                  <a:txBody>
                    <a:bodyPr/>
                    <a:lstStyle/>
                    <a:p>
                      <a:pPr marL="88900" marR="88900" algn="ctr" rtl="0">
                        <a:lnSpc>
                          <a:spcPct val="107000"/>
                        </a:lnSpc>
                        <a:spcBef>
                          <a:spcPts val="1200"/>
                        </a:spcBef>
                        <a:spcAft>
                          <a:spcPts val="1200"/>
                        </a:spcAft>
                      </a:pPr>
                      <a:r>
                        <a:rPr lang="en-US" sz="2000" b="1"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a:t>
                      </a: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tc>
                  <a:txBody>
                    <a:bodyPr/>
                    <a:lstStyle/>
                    <a:p>
                      <a:pPr marL="88900" marR="88900" algn="ctr" rtl="0">
                        <a:lnSpc>
                          <a:spcPct val="107000"/>
                        </a:lnSpc>
                        <a:spcBef>
                          <a:spcPts val="1200"/>
                        </a:spcBef>
                        <a:spcAft>
                          <a:spcPts val="1200"/>
                        </a:spcAft>
                      </a:pP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Press “</a:t>
                      </a:r>
                      <a:r>
                        <a:rPr lang="en-US" sz="2150" kern="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Choose Document</a:t>
                      </a: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215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tc>
                  <a:txBody>
                    <a:bodyPr/>
                    <a:lstStyle/>
                    <a:p>
                      <a:pPr marL="88900" marR="88900" algn="ctr" rtl="0">
                        <a:lnSpc>
                          <a:spcPct val="107000"/>
                        </a:lnSpc>
                        <a:spcBef>
                          <a:spcPts val="1200"/>
                        </a:spcBef>
                        <a:spcAft>
                          <a:spcPts val="1200"/>
                        </a:spcAft>
                      </a:pP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The window “Choosing Document” appears with “Create Embedding” button.</a:t>
                      </a:r>
                      <a:endParaRPr lang="en-US" sz="215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03935074"/>
                  </a:ext>
                </a:extLst>
              </a:tr>
              <a:tr h="629259">
                <a:tc>
                  <a:txBody>
                    <a:bodyPr/>
                    <a:lstStyle/>
                    <a:p>
                      <a:pPr marL="88900" marR="88900" algn="ctr" rtl="0">
                        <a:lnSpc>
                          <a:spcPct val="107000"/>
                        </a:lnSpc>
                        <a:spcBef>
                          <a:spcPts val="1200"/>
                        </a:spcBef>
                        <a:spcAft>
                          <a:spcPts val="1200"/>
                        </a:spcAft>
                      </a:pPr>
                      <a:r>
                        <a:rPr lang="en-US" sz="2000" b="1"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a:t>
                      </a: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tc>
                  <a:txBody>
                    <a:bodyPr/>
                    <a:lstStyle/>
                    <a:p>
                      <a:pPr marL="88900" marR="88900" algn="ctr" rtl="0">
                        <a:lnSpc>
                          <a:spcPct val="107000"/>
                        </a:lnSpc>
                        <a:spcBef>
                          <a:spcPts val="1200"/>
                        </a:spcBef>
                        <a:spcAft>
                          <a:spcPts val="1200"/>
                        </a:spcAft>
                      </a:pP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Press "</a:t>
                      </a:r>
                      <a:r>
                        <a:rPr lang="en-US" sz="2150" kern="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Create Embedding</a:t>
                      </a: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215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tc>
                  <a:txBody>
                    <a:bodyPr/>
                    <a:lstStyle/>
                    <a:p>
                      <a:pPr algn="ctr" rtl="0">
                        <a:lnSpc>
                          <a:spcPct val="107000"/>
                        </a:lnSpc>
                        <a:spcBef>
                          <a:spcPts val="1200"/>
                        </a:spcBef>
                        <a:spcAft>
                          <a:spcPts val="1200"/>
                        </a:spcAft>
                      </a:pPr>
                      <a:r>
                        <a:rPr lang="en-US" sz="2150" kern="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“No Selection” error window opens.</a:t>
                      </a:r>
                      <a:endParaRPr lang="en-US" sz="215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51033060"/>
                  </a:ext>
                </a:extLst>
              </a:tr>
              <a:tr h="450588">
                <a:tc>
                  <a:txBody>
                    <a:bodyPr/>
                    <a:lstStyle/>
                    <a:p>
                      <a:pPr marL="88900" marR="88900" algn="ctr" rtl="0">
                        <a:lnSpc>
                          <a:spcPct val="107000"/>
                        </a:lnSpc>
                        <a:spcBef>
                          <a:spcPts val="1200"/>
                        </a:spcBef>
                        <a:spcAft>
                          <a:spcPts val="1200"/>
                        </a:spcAft>
                      </a:pPr>
                      <a:r>
                        <a:rPr lang="en-US" sz="2000" b="1"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a:t>
                      </a: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tc>
                  <a:txBody>
                    <a:bodyPr/>
                    <a:lstStyle/>
                    <a:p>
                      <a:pPr marL="88900" marR="88900" algn="ctr" rtl="0">
                        <a:lnSpc>
                          <a:spcPct val="107000"/>
                        </a:lnSpc>
                        <a:spcBef>
                          <a:spcPts val="1200"/>
                        </a:spcBef>
                        <a:spcAft>
                          <a:spcPts val="1200"/>
                        </a:spcAft>
                      </a:pP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Press "</a:t>
                      </a:r>
                      <a:r>
                        <a:rPr lang="en-US" sz="2150" kern="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Ok</a:t>
                      </a: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215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tc>
                  <a:txBody>
                    <a:bodyPr/>
                    <a:lstStyle/>
                    <a:p>
                      <a:pPr marL="88900" marR="88900" algn="ctr" rtl="0">
                        <a:lnSpc>
                          <a:spcPct val="107000"/>
                        </a:lnSpc>
                        <a:spcBef>
                          <a:spcPts val="1200"/>
                        </a:spcBef>
                        <a:spcAft>
                          <a:spcPts val="1200"/>
                        </a:spcAft>
                      </a:pPr>
                      <a:r>
                        <a:rPr lang="en-US" sz="2150" kern="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“No Selection” error window closes.</a:t>
                      </a:r>
                      <a:endParaRPr lang="en-US" sz="215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88056548"/>
                  </a:ext>
                </a:extLst>
              </a:tr>
              <a:tr h="951845">
                <a:tc>
                  <a:txBody>
                    <a:bodyPr/>
                    <a:lstStyle/>
                    <a:p>
                      <a:pPr marL="88900" marR="88900" algn="ctr" rtl="0">
                        <a:lnSpc>
                          <a:spcPct val="107000"/>
                        </a:lnSpc>
                        <a:spcBef>
                          <a:spcPts val="1200"/>
                        </a:spcBef>
                        <a:spcAft>
                          <a:spcPts val="1200"/>
                        </a:spcAft>
                      </a:pPr>
                      <a:r>
                        <a:rPr lang="en-US" sz="2000" b="1"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a:t>
                      </a: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tc>
                  <a:txBody>
                    <a:bodyPr/>
                    <a:lstStyle/>
                    <a:p>
                      <a:pPr marL="88900" marR="88900" algn="ctr" rtl="0">
                        <a:lnSpc>
                          <a:spcPct val="107000"/>
                        </a:lnSpc>
                        <a:spcBef>
                          <a:spcPts val="1200"/>
                        </a:spcBef>
                        <a:spcAft>
                          <a:spcPts val="1200"/>
                        </a:spcAft>
                      </a:pP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Select a document from the dropdown lists</a:t>
                      </a:r>
                      <a:endParaRPr lang="en-US" sz="215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tc>
                  <a:txBody>
                    <a:bodyPr/>
                    <a:lstStyle/>
                    <a:p>
                      <a:pPr marL="88900" marR="88900" algn="ctr" rtl="0">
                        <a:lnSpc>
                          <a:spcPct val="107000"/>
                        </a:lnSpc>
                        <a:spcBef>
                          <a:spcPts val="1200"/>
                        </a:spcBef>
                        <a:spcAft>
                          <a:spcPts val="1200"/>
                        </a:spcAft>
                      </a:pPr>
                      <a:r>
                        <a:rPr lang="en-US" sz="2150" kern="0" dirty="0">
                          <a:effectLst/>
                          <a:latin typeface="Times New Roman" panose="02020603050405020304" pitchFamily="18" charset="0"/>
                          <a:ea typeface="Times New Roman" panose="02020603050405020304" pitchFamily="18" charset="0"/>
                          <a:cs typeface="Arial" panose="020B0604020202020204" pitchFamily="34" charset="0"/>
                        </a:rPr>
                        <a:t>Document is selected</a:t>
                      </a:r>
                      <a:endParaRPr lang="en-US" sz="215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0398465"/>
                  </a:ext>
                </a:extLst>
              </a:tr>
              <a:tr h="1609440">
                <a:tc>
                  <a:txBody>
                    <a:bodyPr/>
                    <a:lstStyle/>
                    <a:p>
                      <a:pPr marL="88900" marR="88900" algn="ctr" rtl="0">
                        <a:lnSpc>
                          <a:spcPct val="107000"/>
                        </a:lnSpc>
                        <a:spcBef>
                          <a:spcPts val="1200"/>
                        </a:spcBef>
                        <a:spcAft>
                          <a:spcPts val="1200"/>
                        </a:spcAft>
                      </a:pPr>
                      <a:r>
                        <a:rPr lang="en-US" sz="2000" b="1"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a:t>
                      </a: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tc>
                  <a:txBody>
                    <a:bodyPr/>
                    <a:lstStyle/>
                    <a:p>
                      <a:pPr marL="88900" marR="88900" algn="ctr" rtl="0">
                        <a:lnSpc>
                          <a:spcPct val="107000"/>
                        </a:lnSpc>
                        <a:spcBef>
                          <a:spcPts val="1200"/>
                        </a:spcBef>
                        <a:spcAft>
                          <a:spcPts val="1200"/>
                        </a:spcAft>
                      </a:pP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Press "</a:t>
                      </a:r>
                      <a:r>
                        <a:rPr lang="en-US" sz="2150" kern="0"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Create Embedding</a:t>
                      </a: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215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tc>
                  <a:txBody>
                    <a:bodyPr/>
                    <a:lstStyle/>
                    <a:p>
                      <a:pPr algn="ctr" rtl="0">
                        <a:lnSpc>
                          <a:spcPct val="107000"/>
                        </a:lnSpc>
                        <a:spcBef>
                          <a:spcPts val="1200"/>
                        </a:spcBef>
                        <a:spcAft>
                          <a:spcPts val="1200"/>
                        </a:spcAft>
                      </a:pP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“Loading Embedding Document” window appears.</a:t>
                      </a:r>
                      <a:endParaRPr lang="en-US" sz="2150" kern="100" dirty="0">
                        <a:effectLst/>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Bef>
                          <a:spcPts val="1200"/>
                        </a:spcBef>
                        <a:spcAft>
                          <a:spcPts val="1200"/>
                        </a:spcAft>
                      </a:pPr>
                      <a:r>
                        <a:rPr lang="en-US" sz="2150" kern="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When finishes, loads window “Document’s authorship embedding display”</a:t>
                      </a:r>
                      <a:endParaRPr lang="en-US" sz="215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662" cap="flat" cmpd="sng" algn="ctr">
                      <a:solidFill>
                        <a:srgbClr val="000000"/>
                      </a:solidFill>
                      <a:prstDash val="solid"/>
                      <a:round/>
                      <a:headEnd type="none" w="med" len="med"/>
                      <a:tailEnd type="none" w="med" len="med"/>
                    </a:lnL>
                    <a:lnR w="12662" cap="flat" cmpd="sng" algn="ctr">
                      <a:solidFill>
                        <a:srgbClr val="000000"/>
                      </a:solidFill>
                      <a:prstDash val="solid"/>
                      <a:round/>
                      <a:headEnd type="none" w="med" len="med"/>
                      <a:tailEnd type="none" w="med" len="med"/>
                    </a:lnR>
                    <a:lnT w="12662" cap="flat" cmpd="sng" algn="ctr">
                      <a:solidFill>
                        <a:srgbClr val="000000"/>
                      </a:solidFill>
                      <a:prstDash val="solid"/>
                      <a:round/>
                      <a:headEnd type="none" w="med" len="med"/>
                      <a:tailEnd type="none" w="med" len="med"/>
                    </a:lnT>
                    <a:lnB w="12662"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03201169"/>
                  </a:ext>
                </a:extLst>
              </a:tr>
            </a:tbl>
          </a:graphicData>
        </a:graphic>
      </p:graphicFrame>
      <p:sp>
        <p:nvSpPr>
          <p:cNvPr id="8" name="כותרת 1">
            <a:extLst>
              <a:ext uri="{FF2B5EF4-FFF2-40B4-BE49-F238E27FC236}">
                <a16:creationId xmlns:a16="http://schemas.microsoft.com/office/drawing/2014/main" id="{1CE215D0-75E2-B263-983D-D0B377CBBB39}"/>
              </a:ext>
            </a:extLst>
          </p:cNvPr>
          <p:cNvSpPr txBox="1">
            <a:spLocks/>
          </p:cNvSpPr>
          <p:nvPr/>
        </p:nvSpPr>
        <p:spPr>
          <a:xfrm>
            <a:off x="229436" y="3802856"/>
            <a:ext cx="3073400" cy="979488"/>
          </a:xfrm>
          <a:prstGeom prst="rect">
            <a:avLst/>
          </a:prstGeom>
        </p:spPr>
        <p:txBody>
          <a:bodyPr vert="horz" lIns="91440" tIns="45720" rIns="91440" bIns="45720" rtlCol="1" anchor="ctr">
            <a:normAutofit fontScale="900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bg1"/>
                  </a:solidFill>
                </a:ln>
                <a:effectLst>
                  <a:outerShdw blurRad="38100" dist="38100" dir="2700000" algn="tl">
                    <a:srgbClr val="000000">
                      <a:alpha val="43137"/>
                    </a:srgbClr>
                  </a:outerShdw>
                </a:effectLst>
                <a:latin typeface="+mn-lt"/>
              </a:rPr>
              <a:t>Tests table</a:t>
            </a:r>
            <a:endParaRPr lang="he-IL" sz="5400" b="1" dirty="0">
              <a:ln>
                <a:solidFill>
                  <a:schemeClr val="bg1"/>
                </a:solidFill>
              </a:ln>
              <a:effectLst>
                <a:outerShdw blurRad="38100" dist="38100" dir="2700000" algn="tl">
                  <a:srgbClr val="000000">
                    <a:alpha val="43137"/>
                  </a:srgbClr>
                </a:outerShdw>
              </a:effectLst>
              <a:latin typeface="+mn-lt"/>
            </a:endParaRPr>
          </a:p>
        </p:txBody>
      </p:sp>
      <p:pic>
        <p:nvPicPr>
          <p:cNvPr id="10" name="גרפיקה 9" descr="צורת פינת אורגני">
            <a:extLst>
              <a:ext uri="{FF2B5EF4-FFF2-40B4-BE49-F238E27FC236}">
                <a16:creationId xmlns:a16="http://schemas.microsoft.com/office/drawing/2014/main" id="{E2C3D108-68A1-CA70-EBC1-0EB12BF1879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50929" r="10278"/>
          <a:stretch/>
        </p:blipFill>
        <p:spPr>
          <a:xfrm>
            <a:off x="0" y="4782344"/>
            <a:ext cx="4102100" cy="2243534"/>
          </a:xfrm>
          <a:prstGeom prst="rect">
            <a:avLst/>
          </a:prstGeom>
        </p:spPr>
      </p:pic>
      <p:sp>
        <p:nvSpPr>
          <p:cNvPr id="2" name="מציין מיקום של מספר שקופית 1">
            <a:extLst>
              <a:ext uri="{FF2B5EF4-FFF2-40B4-BE49-F238E27FC236}">
                <a16:creationId xmlns:a16="http://schemas.microsoft.com/office/drawing/2014/main" id="{C204A58D-8340-01F6-F52F-999355D1EED7}"/>
              </a:ext>
            </a:extLst>
          </p:cNvPr>
          <p:cNvSpPr>
            <a:spLocks noGrp="1"/>
          </p:cNvSpPr>
          <p:nvPr>
            <p:ph type="sldNum" sz="quarter" idx="12"/>
          </p:nvPr>
        </p:nvSpPr>
        <p:spPr/>
        <p:txBody>
          <a:bodyPr/>
          <a:lstStyle/>
          <a:p>
            <a:fld id="{E85705DE-40D5-443A-A608-960415842535}" type="slidenum">
              <a:rPr lang="he-IL" sz="3000" smtClean="0">
                <a:solidFill>
                  <a:srgbClr val="404040"/>
                </a:solidFill>
                <a:effectLst>
                  <a:outerShdw blurRad="38100" dist="38100" dir="2700000" algn="tl">
                    <a:srgbClr val="000000">
                      <a:alpha val="43137"/>
                    </a:srgbClr>
                  </a:outerShdw>
                </a:effectLst>
              </a:rPr>
              <a:t>36</a:t>
            </a:fld>
            <a:endParaRPr lang="he-IL" sz="3000" dirty="0">
              <a:solidFill>
                <a:srgbClr val="40404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8622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כותרת 1">
            <a:extLst>
              <a:ext uri="{FF2B5EF4-FFF2-40B4-BE49-F238E27FC236}">
                <a16:creationId xmlns:a16="http://schemas.microsoft.com/office/drawing/2014/main" id="{8F9A4CD2-6D34-4C9F-1AA6-4209BB1E5475}"/>
              </a:ext>
            </a:extLst>
          </p:cNvPr>
          <p:cNvSpPr>
            <a:spLocks noGrp="1"/>
          </p:cNvSpPr>
          <p:nvPr>
            <p:ph type="title"/>
          </p:nvPr>
        </p:nvSpPr>
        <p:spPr>
          <a:xfrm>
            <a:off x="6576396" y="-472110"/>
            <a:ext cx="5286814" cy="2052522"/>
          </a:xfrm>
        </p:spPr>
        <p:txBody>
          <a:bodyPr anchor="b">
            <a:normAutofit/>
          </a:bodyPr>
          <a:lstStyle/>
          <a:p>
            <a:pPr algn="l" rtl="0"/>
            <a:r>
              <a:rPr lang="en-US" sz="4300" b="1" dirty="0"/>
              <a:t>Did the project match our expectations?</a:t>
            </a:r>
            <a:endParaRPr lang="he-IL" sz="4300" b="1" dirty="0"/>
          </a:p>
        </p:txBody>
      </p:sp>
      <p:sp>
        <p:nvSpPr>
          <p:cNvPr id="21" name="Oval 15">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תמונה 8" descr="משקפת שמונחת על שולחן ליד הים ושהשקיעה משתקפת בה">
            <a:extLst>
              <a:ext uri="{FF2B5EF4-FFF2-40B4-BE49-F238E27FC236}">
                <a16:creationId xmlns:a16="http://schemas.microsoft.com/office/drawing/2014/main" id="{2F46E8CA-B412-E645-5CEE-5441A796A3FF}"/>
              </a:ext>
            </a:extLst>
          </p:cNvPr>
          <p:cNvPicPr>
            <a:picLocks noChangeAspect="1"/>
          </p:cNvPicPr>
          <p:nvPr/>
        </p:nvPicPr>
        <p:blipFill rotWithShape="1">
          <a:blip r:embed="rId3">
            <a:extLst>
              <a:ext uri="{28A0092B-C50C-407E-A947-70E740481C1C}">
                <a14:useLocalDpi xmlns:a14="http://schemas.microsoft.com/office/drawing/2010/main" val="0"/>
              </a:ext>
            </a:extLst>
          </a:blip>
          <a:srcRect l="26068" r="7181"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8"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0"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מציין מיקום תוכן 2">
            <a:extLst>
              <a:ext uri="{FF2B5EF4-FFF2-40B4-BE49-F238E27FC236}">
                <a16:creationId xmlns:a16="http://schemas.microsoft.com/office/drawing/2014/main" id="{B4B91A9A-DE04-E691-D6AA-6C4DE14E934D}"/>
              </a:ext>
            </a:extLst>
          </p:cNvPr>
          <p:cNvSpPr>
            <a:spLocks noGrp="1"/>
          </p:cNvSpPr>
          <p:nvPr>
            <p:ph idx="1"/>
          </p:nvPr>
        </p:nvSpPr>
        <p:spPr>
          <a:xfrm>
            <a:off x="6657715" y="1720241"/>
            <a:ext cx="4696084" cy="4670488"/>
          </a:xfrm>
        </p:spPr>
        <p:txBody>
          <a:bodyPr anchor="t">
            <a:normAutofit/>
          </a:bodyPr>
          <a:lstStyle/>
          <a:p>
            <a:pPr marL="0" indent="0" algn="l" rtl="0">
              <a:buNone/>
            </a:pPr>
            <a:r>
              <a:rPr lang="en-US" sz="24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The </a:t>
            </a:r>
            <a:r>
              <a:rPr lang="en-US" sz="24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goals</a:t>
            </a:r>
            <a:r>
              <a:rPr lang="en-US" sz="24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of the project were </a:t>
            </a:r>
            <a:r>
              <a:rPr lang="en-US" sz="24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achieved partly. </a:t>
            </a:r>
          </a:p>
          <a:p>
            <a:pPr marL="0" indent="0" algn="l" rtl="0">
              <a:buNone/>
            </a:pPr>
            <a:r>
              <a:rPr lang="en-US" sz="24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We were able to </a:t>
            </a:r>
            <a:r>
              <a:rPr lang="en-US" sz="24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implement the discussed architecture</a:t>
            </a:r>
            <a:r>
              <a:rPr lang="en-US" sz="24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The </a:t>
            </a:r>
            <a:r>
              <a:rPr lang="en-US" sz="24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training</a:t>
            </a:r>
            <a:r>
              <a:rPr lang="en-US" sz="24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itself had to be </a:t>
            </a:r>
            <a:r>
              <a:rPr lang="en-US" sz="24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under limitations</a:t>
            </a:r>
            <a:r>
              <a:rPr lang="en-US" sz="24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due to shortcomings in the </a:t>
            </a:r>
            <a:r>
              <a:rPr lang="en-US" sz="24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resources</a:t>
            </a:r>
            <a:r>
              <a:rPr lang="en-US" sz="24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we had. </a:t>
            </a:r>
          </a:p>
          <a:p>
            <a:pPr marL="0" indent="0" algn="l" rtl="0">
              <a:buNone/>
            </a:pPr>
            <a:r>
              <a:rPr lang="en-US" sz="24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We achieved results, but the </a:t>
            </a:r>
            <a:r>
              <a:rPr lang="en-US" sz="2400" b="1"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results could be better</a:t>
            </a:r>
            <a:r>
              <a:rPr lang="en-US" sz="2400" kern="100" dirty="0">
                <a:solidFill>
                  <a:schemeClr val="tx1">
                    <a:alpha val="80000"/>
                  </a:schemeClr>
                </a:solidFill>
                <a:effectLst/>
                <a:latin typeface="Calibri" panose="020F0502020204030204" pitchFamily="34" charset="0"/>
                <a:ea typeface="Calibri" panose="020F0502020204030204" pitchFamily="34" charset="0"/>
                <a:cs typeface="Calibri" panose="020F0502020204030204" pitchFamily="34" charset="0"/>
              </a:rPr>
              <a:t>, given better environmental conditions, including better hardware, more time etc.</a:t>
            </a:r>
          </a:p>
          <a:p>
            <a:pPr marL="0" indent="0" algn="l" rtl="0">
              <a:buNone/>
            </a:pPr>
            <a:endParaRPr lang="he-IL" sz="2400" dirty="0">
              <a:solidFill>
                <a:schemeClr val="tx1">
                  <a:alpha val="80000"/>
                </a:schemeClr>
              </a:solidFill>
              <a:latin typeface="Calibri" panose="020F0502020204030204" pitchFamily="34" charset="0"/>
              <a:cs typeface="Calibri" panose="020F0502020204030204" pitchFamily="34" charset="0"/>
            </a:endParaRPr>
          </a:p>
        </p:txBody>
      </p:sp>
      <p:sp>
        <p:nvSpPr>
          <p:cNvPr id="22"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4"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מציין מיקום של מספר שקופית 1">
            <a:extLst>
              <a:ext uri="{FF2B5EF4-FFF2-40B4-BE49-F238E27FC236}">
                <a16:creationId xmlns:a16="http://schemas.microsoft.com/office/drawing/2014/main" id="{510A8913-E115-7B7A-CB67-1167263F6AE9}"/>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rgbClr val="404040"/>
                </a:solidFill>
                <a:effectLst>
                  <a:outerShdw blurRad="38100" dist="38100" dir="2700000" algn="tl">
                    <a:srgbClr val="000000">
                      <a:alpha val="43137"/>
                    </a:srgbClr>
                  </a:outerShdw>
                </a:effectLst>
              </a:rPr>
              <a:t>37</a:t>
            </a:fld>
            <a:endParaRPr lang="he-IL" sz="3000" dirty="0">
              <a:solidFill>
                <a:srgbClr val="40404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34449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1F4E11B-AC69-8173-CD1A-473EAEDB9CC9}"/>
              </a:ext>
            </a:extLst>
          </p:cNvPr>
          <p:cNvSpPr>
            <a:spLocks noGrp="1"/>
          </p:cNvSpPr>
          <p:nvPr>
            <p:ph type="title"/>
          </p:nvPr>
        </p:nvSpPr>
        <p:spPr>
          <a:xfrm>
            <a:off x="5297762" y="329184"/>
            <a:ext cx="6251110" cy="1783080"/>
          </a:xfrm>
        </p:spPr>
        <p:txBody>
          <a:bodyPr anchor="b">
            <a:normAutofit/>
          </a:bodyPr>
          <a:lstStyle/>
          <a:p>
            <a:pPr algn="l" rtl="0"/>
            <a:r>
              <a:rPr lang="en-US" sz="5400" dirty="0"/>
              <a:t>Future research</a:t>
            </a:r>
            <a:endParaRPr lang="he-IL" sz="5400" dirty="0"/>
          </a:p>
        </p:txBody>
      </p:sp>
      <p:pic>
        <p:nvPicPr>
          <p:cNvPr id="6" name="Picture 5" descr="CPU with binary numbers and blueprint">
            <a:extLst>
              <a:ext uri="{FF2B5EF4-FFF2-40B4-BE49-F238E27FC236}">
                <a16:creationId xmlns:a16="http://schemas.microsoft.com/office/drawing/2014/main" id="{1AF67498-A9FA-7598-080B-EA2837F9253B}"/>
              </a:ext>
            </a:extLst>
          </p:cNvPr>
          <p:cNvPicPr>
            <a:picLocks noChangeAspect="1"/>
          </p:cNvPicPr>
          <p:nvPr/>
        </p:nvPicPr>
        <p:blipFill rotWithShape="1">
          <a:blip r:embed="rId2"/>
          <a:srcRect l="33850" r="2795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4ED47A53-3923-1A1E-5897-CF5A1336783C}"/>
              </a:ext>
            </a:extLst>
          </p:cNvPr>
          <p:cNvSpPr>
            <a:spLocks noGrp="1"/>
          </p:cNvSpPr>
          <p:nvPr>
            <p:ph idx="1"/>
          </p:nvPr>
        </p:nvSpPr>
        <p:spPr>
          <a:xfrm>
            <a:off x="5297762" y="2706624"/>
            <a:ext cx="6251110" cy="3483864"/>
          </a:xfrm>
        </p:spPr>
        <p:txBody>
          <a:bodyPr>
            <a:normAutofit/>
          </a:bodyPr>
          <a:lstStyle/>
          <a:p>
            <a:pPr algn="l" rtl="0"/>
            <a:r>
              <a:rPr lang="en-US" sz="3200" dirty="0"/>
              <a:t>We see future development of this network in our field of coding.</a:t>
            </a:r>
          </a:p>
          <a:p>
            <a:pPr algn="l" rtl="0"/>
            <a:r>
              <a:rPr lang="en-US" sz="3200" dirty="0"/>
              <a:t>It could be trained and used for plagiarism detection in new algorithms and startup software codes.</a:t>
            </a:r>
            <a:endParaRPr lang="he-IL" sz="3200" dirty="0"/>
          </a:p>
        </p:txBody>
      </p:sp>
      <p:sp>
        <p:nvSpPr>
          <p:cNvPr id="4" name="מציין מיקום של מספר שקופית 3">
            <a:extLst>
              <a:ext uri="{FF2B5EF4-FFF2-40B4-BE49-F238E27FC236}">
                <a16:creationId xmlns:a16="http://schemas.microsoft.com/office/drawing/2014/main" id="{09F724A8-E879-05F4-C03D-923A39162F30}"/>
              </a:ext>
            </a:extLst>
          </p:cNvPr>
          <p:cNvSpPr>
            <a:spLocks noGrp="1"/>
          </p:cNvSpPr>
          <p:nvPr>
            <p:ph type="sldNum" sz="quarter" idx="12"/>
          </p:nvPr>
        </p:nvSpPr>
        <p:spPr>
          <a:xfrm>
            <a:off x="10052978" y="6356350"/>
            <a:ext cx="1300821" cy="365125"/>
          </a:xfrm>
        </p:spPr>
        <p:txBody>
          <a:bodyPr>
            <a:normAutofit/>
          </a:bodyPr>
          <a:lstStyle/>
          <a:p>
            <a:pPr>
              <a:spcAft>
                <a:spcPts val="600"/>
              </a:spcAft>
            </a:pPr>
            <a:fld id="{E85705DE-40D5-443A-A608-960415842535}" type="slidenum">
              <a:rPr lang="he-IL" smtClean="0"/>
              <a:pPr>
                <a:spcAft>
                  <a:spcPts val="600"/>
                </a:spcAft>
              </a:pPr>
              <a:t>38</a:t>
            </a:fld>
            <a:endParaRPr lang="he-IL"/>
          </a:p>
        </p:txBody>
      </p:sp>
    </p:spTree>
    <p:extLst>
      <p:ext uri="{BB962C8B-B14F-4D97-AF65-F5344CB8AC3E}">
        <p14:creationId xmlns:p14="http://schemas.microsoft.com/office/powerpoint/2010/main" val="3571180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alpha val="47000"/>
          </a:schemeClr>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317B7366-37C8-497F-8B24-C0D854C7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90E67F0-33A2-7EE3-DE11-66B834754BC5}"/>
              </a:ext>
            </a:extLst>
          </p:cNvPr>
          <p:cNvSpPr>
            <a:spLocks noGrp="1"/>
          </p:cNvSpPr>
          <p:nvPr>
            <p:ph type="title"/>
          </p:nvPr>
        </p:nvSpPr>
        <p:spPr>
          <a:xfrm>
            <a:off x="838200" y="365125"/>
            <a:ext cx="10515600" cy="1325563"/>
          </a:xfrm>
        </p:spPr>
        <p:txBody>
          <a:bodyPr>
            <a:normAutofit/>
          </a:bodyPr>
          <a:lstStyle/>
          <a:p>
            <a:pPr algn="ctr" rtl="0"/>
            <a:r>
              <a:rPr lang="en-US" b="1" dirty="0"/>
              <a:t>Challenges and constraints faced :</a:t>
            </a:r>
            <a:endParaRPr lang="he-IL" b="1" dirty="0"/>
          </a:p>
        </p:txBody>
      </p:sp>
      <p:pic>
        <p:nvPicPr>
          <p:cNvPr id="7" name="תמונה 6" descr="מטפס הרים עם מכושי קרח וסנדלי ברזל לטיפוס">
            <a:extLst>
              <a:ext uri="{FF2B5EF4-FFF2-40B4-BE49-F238E27FC236}">
                <a16:creationId xmlns:a16="http://schemas.microsoft.com/office/drawing/2014/main" id="{80AFF94F-CE47-E4A4-FDF8-EF04024C8257}"/>
              </a:ext>
            </a:extLst>
          </p:cNvPr>
          <p:cNvPicPr>
            <a:picLocks noChangeAspect="1"/>
          </p:cNvPicPr>
          <p:nvPr/>
        </p:nvPicPr>
        <p:blipFill rotWithShape="1">
          <a:blip r:embed="rId3">
            <a:extLst>
              <a:ext uri="{28A0092B-C50C-407E-A947-70E740481C1C}">
                <a14:useLocalDpi xmlns:a14="http://schemas.microsoft.com/office/drawing/2010/main" val="0"/>
              </a:ext>
            </a:extLst>
          </a:blip>
          <a:srcRect l="4418" t="1" r="10856" b="-4"/>
          <a:stretch/>
        </p:blipFill>
        <p:spPr>
          <a:xfrm>
            <a:off x="7518400" y="1946087"/>
            <a:ext cx="4539916"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sp>
        <p:nvSpPr>
          <p:cNvPr id="5" name="מציין מיקום תוכן 2">
            <a:extLst>
              <a:ext uri="{FF2B5EF4-FFF2-40B4-BE49-F238E27FC236}">
                <a16:creationId xmlns:a16="http://schemas.microsoft.com/office/drawing/2014/main" id="{F0A8581F-436B-E8B2-13E5-F7F9FA9EF9B3}"/>
              </a:ext>
            </a:extLst>
          </p:cNvPr>
          <p:cNvSpPr>
            <a:spLocks noGrp="1"/>
          </p:cNvSpPr>
          <p:nvPr>
            <p:ph idx="1"/>
          </p:nvPr>
        </p:nvSpPr>
        <p:spPr>
          <a:xfrm>
            <a:off x="722028" y="1575475"/>
            <a:ext cx="6796372" cy="4688800"/>
          </a:xfrm>
        </p:spPr>
        <p:txBody>
          <a:bodyPr>
            <a:normAutofit/>
          </a:bodyPr>
          <a:lstStyle/>
          <a:p>
            <a:pPr algn="l" rtl="0"/>
            <a:r>
              <a:rPr lang="en-US" sz="2400" b="1" dirty="0"/>
              <a:t>Gathering the data </a:t>
            </a:r>
            <a:r>
              <a:rPr lang="en-US" sz="2400" dirty="0"/>
              <a:t>for the training and testing of the model: </a:t>
            </a:r>
          </a:p>
          <a:p>
            <a:pPr lvl="1" algn="l" rtl="0"/>
            <a:r>
              <a:rPr lang="en-US" dirty="0"/>
              <a:t>The downloading of it proved more difficult than expected. </a:t>
            </a:r>
          </a:p>
          <a:p>
            <a:pPr lvl="1" algn="l" rtl="0"/>
            <a:r>
              <a:rPr lang="en-US" b="1" dirty="0"/>
              <a:t>High downloading time</a:t>
            </a:r>
            <a:r>
              <a:rPr lang="en-US" dirty="0"/>
              <a:t>, mainly due to the size which we had to </a:t>
            </a:r>
            <a:r>
              <a:rPr lang="en-US" b="1" dirty="0"/>
              <a:t>downsize</a:t>
            </a:r>
            <a:r>
              <a:rPr lang="en-US" dirty="0"/>
              <a:t> it </a:t>
            </a:r>
            <a:r>
              <a:rPr lang="en-US" b="1" dirty="0"/>
              <a:t>significantly</a:t>
            </a:r>
            <a:r>
              <a:rPr lang="en-US" dirty="0"/>
              <a:t>. </a:t>
            </a:r>
          </a:p>
          <a:p>
            <a:pPr lvl="1" algn="l" rtl="0"/>
            <a:r>
              <a:rPr lang="en-US" dirty="0"/>
              <a:t>Originally, </a:t>
            </a:r>
            <a:r>
              <a:rPr lang="en-US" b="1" dirty="0"/>
              <a:t>blogs dataset </a:t>
            </a:r>
            <a:r>
              <a:rPr lang="en-US" dirty="0"/>
              <a:t>was supposed to be used as well, but was </a:t>
            </a:r>
            <a:r>
              <a:rPr lang="en-US" b="1" dirty="0"/>
              <a:t>omitted</a:t>
            </a:r>
            <a:r>
              <a:rPr lang="en-US" dirty="0"/>
              <a:t> since it was too heavy; 780 MB.</a:t>
            </a:r>
          </a:p>
          <a:p>
            <a:pPr algn="l" rtl="0"/>
            <a:r>
              <a:rPr lang="en-US" sz="2400" b="1" dirty="0"/>
              <a:t>Training and testing processes were too long</a:t>
            </a:r>
            <a:r>
              <a:rPr lang="en-US" sz="2400" dirty="0"/>
              <a:t> and cost too many of the resources Google Collab Pro provided.</a:t>
            </a:r>
          </a:p>
        </p:txBody>
      </p:sp>
      <p:sp>
        <p:nvSpPr>
          <p:cNvPr id="9" name="מציין מיקום של מספר שקופית 1">
            <a:extLst>
              <a:ext uri="{FF2B5EF4-FFF2-40B4-BE49-F238E27FC236}">
                <a16:creationId xmlns:a16="http://schemas.microsoft.com/office/drawing/2014/main" id="{C0994476-3061-FFEC-A19A-3A12B6CC4FD0}"/>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rgbClr val="404040"/>
                </a:solidFill>
                <a:effectLst>
                  <a:outerShdw blurRad="38100" dist="38100" dir="2700000" algn="tl">
                    <a:srgbClr val="000000">
                      <a:alpha val="43137"/>
                    </a:srgbClr>
                  </a:outerShdw>
                </a:effectLst>
              </a:rPr>
              <a:t>39</a:t>
            </a:fld>
            <a:endParaRPr lang="he-IL" sz="3000" dirty="0">
              <a:solidFill>
                <a:srgbClr val="40404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1099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FFEBFE"/>
            </a:gs>
            <a:gs pos="53000">
              <a:schemeClr val="accent4">
                <a:lumMod val="0"/>
                <a:lumOff val="100000"/>
              </a:schemeClr>
            </a:gs>
            <a:gs pos="0">
              <a:srgbClr val="FFEBFE"/>
            </a:gs>
          </a:gsLst>
          <a:lin ang="10800000" scaled="1"/>
        </a:gradFill>
        <a:effectLst/>
      </p:bgPr>
    </p:bg>
    <p:spTree>
      <p:nvGrpSpPr>
        <p:cNvPr id="1" name=""/>
        <p:cNvGrpSpPr/>
        <p:nvPr/>
      </p:nvGrpSpPr>
      <p:grpSpPr>
        <a:xfrm>
          <a:off x="0" y="0"/>
          <a:ext cx="0" cy="0"/>
          <a:chOff x="0" y="0"/>
          <a:chExt cx="0" cy="0"/>
        </a:xfrm>
      </p:grpSpPr>
      <p:pic>
        <p:nvPicPr>
          <p:cNvPr id="5" name="Picture 2" descr="Writer in glasses typing on retro typewriter. Ink black and white drawing  Stock Illustration | Adobe Stock">
            <a:extLst>
              <a:ext uri="{FF2B5EF4-FFF2-40B4-BE49-F238E27FC236}">
                <a16:creationId xmlns:a16="http://schemas.microsoft.com/office/drawing/2014/main" id="{954210F3-9BEA-810C-0518-2F88D2C27362}"/>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flipH="1">
            <a:off x="918221" y="889423"/>
            <a:ext cx="2653802" cy="2041386"/>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6" name="גרפיקה 5" descr="Dמסמך עם מילוי מלא">
            <a:extLst>
              <a:ext uri="{FF2B5EF4-FFF2-40B4-BE49-F238E27FC236}">
                <a16:creationId xmlns:a16="http://schemas.microsoft.com/office/drawing/2014/main" id="{AF3C7EAC-DFE6-0F7B-8D6F-27001CA8E7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1824" y="1104823"/>
            <a:ext cx="669888" cy="669888"/>
          </a:xfrm>
          <a:prstGeom prst="rect">
            <a:avLst/>
          </a:prstGeom>
        </p:spPr>
      </p:pic>
      <p:sp>
        <p:nvSpPr>
          <p:cNvPr id="8" name="מלבן 7">
            <a:extLst>
              <a:ext uri="{FF2B5EF4-FFF2-40B4-BE49-F238E27FC236}">
                <a16:creationId xmlns:a16="http://schemas.microsoft.com/office/drawing/2014/main" id="{882DE628-388F-7624-8709-D93E48DD9FC0}"/>
              </a:ext>
            </a:extLst>
          </p:cNvPr>
          <p:cNvSpPr/>
          <p:nvPr/>
        </p:nvSpPr>
        <p:spPr>
          <a:xfrm>
            <a:off x="4651699" y="1104823"/>
            <a:ext cx="629129"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D</a:t>
            </a:r>
            <a:r>
              <a:rPr lang="en-US" sz="2400" dirty="0">
                <a:ln w="0"/>
                <a:effectLst>
                  <a:outerShdw blurRad="38100" dist="19050" dir="2700000" algn="tl" rotWithShape="0">
                    <a:schemeClr val="dk1">
                      <a:alpha val="40000"/>
                    </a:schemeClr>
                  </a:outerShdw>
                </a:effectLst>
              </a:rPr>
              <a:t>1</a:t>
            </a:r>
            <a:endParaRPr lang="he-IL" sz="3600" b="0" cap="none" spc="0" dirty="0">
              <a:ln w="0"/>
              <a:solidFill>
                <a:schemeClr val="tx1"/>
              </a:solidFill>
              <a:effectLst>
                <a:outerShdw blurRad="38100" dist="19050" dir="2700000" algn="tl" rotWithShape="0">
                  <a:schemeClr val="dk1">
                    <a:alpha val="40000"/>
                  </a:schemeClr>
                </a:outerShdw>
              </a:effectLst>
            </a:endParaRPr>
          </a:p>
        </p:txBody>
      </p:sp>
      <p:sp>
        <p:nvSpPr>
          <p:cNvPr id="9" name="מלבן 8">
            <a:extLst>
              <a:ext uri="{FF2B5EF4-FFF2-40B4-BE49-F238E27FC236}">
                <a16:creationId xmlns:a16="http://schemas.microsoft.com/office/drawing/2014/main" id="{4235FDFD-85EB-29A7-E00C-2B0696A9E583}"/>
              </a:ext>
            </a:extLst>
          </p:cNvPr>
          <p:cNvSpPr/>
          <p:nvPr/>
        </p:nvSpPr>
        <p:spPr>
          <a:xfrm>
            <a:off x="4651699" y="1771328"/>
            <a:ext cx="669888"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D</a:t>
            </a:r>
            <a:r>
              <a:rPr lang="en-US" sz="2400" b="0" cap="none" spc="0" dirty="0">
                <a:ln w="0"/>
                <a:solidFill>
                  <a:schemeClr val="tx1"/>
                </a:solidFill>
                <a:effectLst>
                  <a:outerShdw blurRad="38100" dist="19050" dir="2700000" algn="tl" rotWithShape="0">
                    <a:schemeClr val="dk1">
                      <a:alpha val="40000"/>
                    </a:schemeClr>
                  </a:outerShdw>
                </a:effectLst>
              </a:rPr>
              <a:t>2</a:t>
            </a:r>
            <a:endParaRPr lang="he-IL" sz="3600" b="0" cap="none" spc="0" dirty="0">
              <a:ln w="0"/>
              <a:solidFill>
                <a:schemeClr val="tx1"/>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7A917AA8-7DAC-C618-E633-FB6397DB4393}"/>
              </a:ext>
            </a:extLst>
          </p:cNvPr>
          <p:cNvSpPr/>
          <p:nvPr/>
        </p:nvSpPr>
        <p:spPr>
          <a:xfrm>
            <a:off x="817025" y="383189"/>
            <a:ext cx="2106033" cy="523220"/>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Author</a:t>
            </a: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11" name="חץ: ימינה מחורץ 10">
            <a:extLst>
              <a:ext uri="{FF2B5EF4-FFF2-40B4-BE49-F238E27FC236}">
                <a16:creationId xmlns:a16="http://schemas.microsoft.com/office/drawing/2014/main" id="{89AD7DA6-451A-9F33-454C-AB005D5BE726}"/>
              </a:ext>
            </a:extLst>
          </p:cNvPr>
          <p:cNvSpPr/>
          <p:nvPr/>
        </p:nvSpPr>
        <p:spPr>
          <a:xfrm rot="20125667">
            <a:off x="3812266" y="1346434"/>
            <a:ext cx="771813" cy="385316"/>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a:p>
        </p:txBody>
      </p:sp>
      <p:sp>
        <p:nvSpPr>
          <p:cNvPr id="13" name="חץ: ימינה מחורץ 12">
            <a:extLst>
              <a:ext uri="{FF2B5EF4-FFF2-40B4-BE49-F238E27FC236}">
                <a16:creationId xmlns:a16="http://schemas.microsoft.com/office/drawing/2014/main" id="{3F032879-6FBE-8479-658C-02763A19A762}"/>
              </a:ext>
            </a:extLst>
          </p:cNvPr>
          <p:cNvSpPr/>
          <p:nvPr/>
        </p:nvSpPr>
        <p:spPr>
          <a:xfrm rot="9417602">
            <a:off x="6120360" y="4316722"/>
            <a:ext cx="914400" cy="467833"/>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15" name="טבלה 14">
            <a:extLst>
              <a:ext uri="{FF2B5EF4-FFF2-40B4-BE49-F238E27FC236}">
                <a16:creationId xmlns:a16="http://schemas.microsoft.com/office/drawing/2014/main" id="{3C3427AC-F8E2-23DE-A4EE-4139B90E0036}"/>
              </a:ext>
            </a:extLst>
          </p:cNvPr>
          <p:cNvGraphicFramePr>
            <a:graphicFrameLocks noGrp="1"/>
          </p:cNvGraphicFramePr>
          <p:nvPr>
            <p:extLst>
              <p:ext uri="{D42A27DB-BD31-4B8C-83A1-F6EECF244321}">
                <p14:modId xmlns:p14="http://schemas.microsoft.com/office/powerpoint/2010/main" val="2674466459"/>
              </p:ext>
            </p:extLst>
          </p:nvPr>
        </p:nvGraphicFramePr>
        <p:xfrm>
          <a:off x="7110364" y="4105501"/>
          <a:ext cx="2395613" cy="1828800"/>
        </p:xfrm>
        <a:graphic>
          <a:graphicData uri="http://schemas.openxmlformats.org/drawingml/2006/table">
            <a:tbl>
              <a:tblPr rtl="1" firstRow="1" bandRow="1"/>
              <a:tblGrid>
                <a:gridCol w="513793">
                  <a:extLst>
                    <a:ext uri="{9D8B030D-6E8A-4147-A177-3AD203B41FA5}">
                      <a16:colId xmlns:a16="http://schemas.microsoft.com/office/drawing/2014/main" val="3484491490"/>
                    </a:ext>
                  </a:extLst>
                </a:gridCol>
                <a:gridCol w="424639">
                  <a:extLst>
                    <a:ext uri="{9D8B030D-6E8A-4147-A177-3AD203B41FA5}">
                      <a16:colId xmlns:a16="http://schemas.microsoft.com/office/drawing/2014/main" val="3663458439"/>
                    </a:ext>
                  </a:extLst>
                </a:gridCol>
                <a:gridCol w="485727">
                  <a:extLst>
                    <a:ext uri="{9D8B030D-6E8A-4147-A177-3AD203B41FA5}">
                      <a16:colId xmlns:a16="http://schemas.microsoft.com/office/drawing/2014/main" val="1812548662"/>
                    </a:ext>
                  </a:extLst>
                </a:gridCol>
                <a:gridCol w="485727">
                  <a:extLst>
                    <a:ext uri="{9D8B030D-6E8A-4147-A177-3AD203B41FA5}">
                      <a16:colId xmlns:a16="http://schemas.microsoft.com/office/drawing/2014/main" val="1566525484"/>
                    </a:ext>
                  </a:extLst>
                </a:gridCol>
                <a:gridCol w="485727">
                  <a:extLst>
                    <a:ext uri="{9D8B030D-6E8A-4147-A177-3AD203B41FA5}">
                      <a16:colId xmlns:a16="http://schemas.microsoft.com/office/drawing/2014/main" val="3851109761"/>
                    </a:ext>
                  </a:extLst>
                </a:gridCol>
              </a:tblGrid>
              <a:tr h="370840">
                <a:tc>
                  <a:txBody>
                    <a:bodyPr/>
                    <a:lstStyle/>
                    <a:p>
                      <a:pPr algn="ctr" rtl="0"/>
                      <a:r>
                        <a:rPr lang="en-US" sz="2400" dirty="0">
                          <a:solidFill>
                            <a:schemeClr val="bg1"/>
                          </a:solidFill>
                        </a:rPr>
                        <a:t>e</a:t>
                      </a:r>
                      <a:r>
                        <a:rPr lang="en-US" sz="1800" dirty="0">
                          <a:solidFill>
                            <a:schemeClr val="bg1"/>
                          </a:solidFill>
                        </a:rPr>
                        <a:t>k</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a:t>
                      </a:r>
                      <a:endParaRPr lang="he-IL" sz="24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3</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2</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1</a:t>
                      </a:r>
                      <a:endParaRPr lang="he-IL" sz="2400" dirty="0">
                        <a:solidFill>
                          <a:schemeClr val="bg1"/>
                        </a:solidFill>
                      </a:endParaRPr>
                    </a:p>
                  </a:txBody>
                  <a:tcPr anchor="ctr">
                    <a:solidFill>
                      <a:srgbClr val="C12525"/>
                    </a:solidFill>
                  </a:tcPr>
                </a:tc>
                <a:extLst>
                  <a:ext uri="{0D108BD9-81ED-4DB2-BD59-A6C34878D82A}">
                    <a16:rowId xmlns:a16="http://schemas.microsoft.com/office/drawing/2014/main" val="2111688409"/>
                  </a:ext>
                </a:extLst>
              </a:tr>
              <a:tr h="370840">
                <a:tc>
                  <a:txBody>
                    <a:bodyPr/>
                    <a:lstStyle/>
                    <a:p>
                      <a:pPr algn="ctr" rtl="0"/>
                      <a:r>
                        <a:rPr lang="en-US" sz="2400" dirty="0">
                          <a:solidFill>
                            <a:schemeClr val="bg1"/>
                          </a:solidFill>
                        </a:rPr>
                        <a:t>e</a:t>
                      </a:r>
                      <a:r>
                        <a:rPr lang="en-US" sz="1800" dirty="0">
                          <a:solidFill>
                            <a:schemeClr val="bg1"/>
                          </a:solidFill>
                        </a:rPr>
                        <a:t>k</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a:t>
                      </a:r>
                      <a:endParaRPr lang="he-IL" sz="24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3</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2</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1</a:t>
                      </a:r>
                      <a:endParaRPr lang="he-IL" sz="2400" dirty="0">
                        <a:solidFill>
                          <a:schemeClr val="bg1"/>
                        </a:solidFill>
                      </a:endParaRPr>
                    </a:p>
                  </a:txBody>
                  <a:tcPr anchor="ctr">
                    <a:solidFill>
                      <a:srgbClr val="C12525"/>
                    </a:solidFill>
                  </a:tcPr>
                </a:tc>
                <a:extLst>
                  <a:ext uri="{0D108BD9-81ED-4DB2-BD59-A6C34878D82A}">
                    <a16:rowId xmlns:a16="http://schemas.microsoft.com/office/drawing/2014/main" val="1110747477"/>
                  </a:ext>
                </a:extLst>
              </a:tr>
              <a:tr h="370840">
                <a:tc gridSpan="5">
                  <a:txBody>
                    <a:bodyPr/>
                    <a:lstStyle/>
                    <a:p>
                      <a:pPr algn="ctr" rtl="0"/>
                      <a:r>
                        <a:rPr lang="en-US" sz="2400" dirty="0">
                          <a:solidFill>
                            <a:schemeClr val="bg1"/>
                          </a:solidFill>
                        </a:rPr>
                        <a:t>…</a:t>
                      </a:r>
                      <a:endParaRPr lang="he-IL" sz="2400" dirty="0">
                        <a:solidFill>
                          <a:schemeClr val="bg1"/>
                        </a:solidFill>
                      </a:endParaRPr>
                    </a:p>
                  </a:txBody>
                  <a:tcPr>
                    <a:solidFill>
                      <a:srgbClr val="C12525"/>
                    </a:solidFill>
                  </a:tcPr>
                </a:tc>
                <a:tc hMerge="1">
                  <a:txBody>
                    <a:bodyPr/>
                    <a:lstStyle/>
                    <a:p>
                      <a:pPr algn="ctr" rtl="0"/>
                      <a:r>
                        <a:rPr lang="en-US" sz="2400" dirty="0">
                          <a:solidFill>
                            <a:schemeClr val="bg1"/>
                          </a:solidFill>
                        </a:rPr>
                        <a:t>…</a:t>
                      </a:r>
                      <a:endParaRPr lang="he-IL" sz="2400" dirty="0">
                        <a:solidFill>
                          <a:schemeClr val="bg1"/>
                        </a:solidFill>
                      </a:endParaRPr>
                    </a:p>
                  </a:txBody>
                  <a:tcPr>
                    <a:solidFill>
                      <a:srgbClr val="C12525"/>
                    </a:solidFill>
                  </a:tcPr>
                </a:tc>
                <a:tc hMerge="1">
                  <a:txBody>
                    <a:bodyPr/>
                    <a:lstStyle/>
                    <a:p>
                      <a:pPr algn="ctr" rtl="0"/>
                      <a:r>
                        <a:rPr lang="en-US" sz="2400" dirty="0">
                          <a:solidFill>
                            <a:schemeClr val="bg1"/>
                          </a:solidFill>
                        </a:rPr>
                        <a:t>e</a:t>
                      </a:r>
                      <a:r>
                        <a:rPr lang="en-US" sz="1800" dirty="0">
                          <a:solidFill>
                            <a:schemeClr val="bg1"/>
                          </a:solidFill>
                        </a:rPr>
                        <a:t>3</a:t>
                      </a:r>
                      <a:endParaRPr lang="he-IL" sz="1800" dirty="0">
                        <a:solidFill>
                          <a:schemeClr val="bg1"/>
                        </a:solidFill>
                      </a:endParaRPr>
                    </a:p>
                  </a:txBody>
                  <a:tcPr>
                    <a:solidFill>
                      <a:srgbClr val="C12525"/>
                    </a:solidFill>
                  </a:tcPr>
                </a:tc>
                <a:tc hMerge="1">
                  <a:txBody>
                    <a:bodyPr/>
                    <a:lstStyle/>
                    <a:p>
                      <a:pPr algn="ctr" rtl="0"/>
                      <a:r>
                        <a:rPr lang="en-US" sz="2400" dirty="0">
                          <a:solidFill>
                            <a:schemeClr val="bg1"/>
                          </a:solidFill>
                        </a:rPr>
                        <a:t>e</a:t>
                      </a:r>
                      <a:r>
                        <a:rPr lang="en-US" sz="1800" dirty="0">
                          <a:solidFill>
                            <a:schemeClr val="bg1"/>
                          </a:solidFill>
                        </a:rPr>
                        <a:t>2</a:t>
                      </a:r>
                      <a:endParaRPr lang="he-IL" sz="1800" dirty="0">
                        <a:solidFill>
                          <a:schemeClr val="bg1"/>
                        </a:solidFill>
                      </a:endParaRPr>
                    </a:p>
                  </a:txBody>
                  <a:tcPr>
                    <a:solidFill>
                      <a:srgbClr val="C12525"/>
                    </a:solidFill>
                  </a:tcPr>
                </a:tc>
                <a:tc hMerge="1">
                  <a:txBody>
                    <a:bodyPr/>
                    <a:lstStyle/>
                    <a:p>
                      <a:pPr algn="ctr" rtl="0"/>
                      <a:r>
                        <a:rPr lang="en-US" sz="2400" dirty="0">
                          <a:solidFill>
                            <a:schemeClr val="bg1"/>
                          </a:solidFill>
                        </a:rPr>
                        <a:t>e</a:t>
                      </a:r>
                      <a:r>
                        <a:rPr lang="en-US" sz="1800" dirty="0">
                          <a:solidFill>
                            <a:schemeClr val="bg1"/>
                          </a:solidFill>
                        </a:rPr>
                        <a:t>1</a:t>
                      </a:r>
                      <a:endParaRPr lang="he-IL" sz="2400" dirty="0">
                        <a:solidFill>
                          <a:schemeClr val="bg1"/>
                        </a:solidFill>
                      </a:endParaRPr>
                    </a:p>
                  </a:txBody>
                  <a:tcPr anchor="ctr">
                    <a:solidFill>
                      <a:srgbClr val="C12525"/>
                    </a:solidFill>
                  </a:tcPr>
                </a:tc>
                <a:extLst>
                  <a:ext uri="{0D108BD9-81ED-4DB2-BD59-A6C34878D82A}">
                    <a16:rowId xmlns:a16="http://schemas.microsoft.com/office/drawing/2014/main" val="3283877635"/>
                  </a:ext>
                </a:extLst>
              </a:tr>
              <a:tr h="370840">
                <a:tc>
                  <a:txBody>
                    <a:bodyPr/>
                    <a:lstStyle/>
                    <a:p>
                      <a:pPr algn="ctr" rtl="0"/>
                      <a:r>
                        <a:rPr lang="en-US" sz="2400" dirty="0">
                          <a:solidFill>
                            <a:schemeClr val="bg1"/>
                          </a:solidFill>
                        </a:rPr>
                        <a:t>e</a:t>
                      </a:r>
                      <a:r>
                        <a:rPr lang="en-US" sz="1800" dirty="0">
                          <a:solidFill>
                            <a:schemeClr val="bg1"/>
                          </a:solidFill>
                        </a:rPr>
                        <a:t>k</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a:t>
                      </a:r>
                      <a:endParaRPr lang="he-IL" sz="24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3</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2</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1</a:t>
                      </a:r>
                      <a:endParaRPr lang="he-IL" sz="2400" dirty="0">
                        <a:solidFill>
                          <a:schemeClr val="bg1"/>
                        </a:solidFill>
                      </a:endParaRPr>
                    </a:p>
                  </a:txBody>
                  <a:tcPr anchor="ctr">
                    <a:solidFill>
                      <a:srgbClr val="C12525"/>
                    </a:solidFill>
                  </a:tcPr>
                </a:tc>
                <a:extLst>
                  <a:ext uri="{0D108BD9-81ED-4DB2-BD59-A6C34878D82A}">
                    <a16:rowId xmlns:a16="http://schemas.microsoft.com/office/drawing/2014/main" val="1363566992"/>
                  </a:ext>
                </a:extLst>
              </a:tr>
            </a:tbl>
          </a:graphicData>
        </a:graphic>
      </p:graphicFrame>
      <p:sp>
        <p:nvSpPr>
          <p:cNvPr id="17" name="מלבן 16">
            <a:extLst>
              <a:ext uri="{FF2B5EF4-FFF2-40B4-BE49-F238E27FC236}">
                <a16:creationId xmlns:a16="http://schemas.microsoft.com/office/drawing/2014/main" id="{19F0AF44-C5DA-093A-9FA8-BF5AD4E8EA80}"/>
              </a:ext>
            </a:extLst>
          </p:cNvPr>
          <p:cNvSpPr/>
          <p:nvPr/>
        </p:nvSpPr>
        <p:spPr>
          <a:xfrm>
            <a:off x="3822808" y="160225"/>
            <a:ext cx="3107564" cy="954107"/>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Documents written by the author</a:t>
            </a:r>
            <a:endParaRPr lang="he-IL" sz="2800" b="0" cap="none" spc="0" dirty="0">
              <a:ln w="0"/>
              <a:solidFill>
                <a:schemeClr val="tx1"/>
              </a:solidFill>
              <a:effectLst>
                <a:outerShdw blurRad="38100" dist="19050" dir="2700000" algn="tl" rotWithShape="0">
                  <a:schemeClr val="dk1">
                    <a:alpha val="40000"/>
                  </a:schemeClr>
                </a:outerShdw>
              </a:effectLst>
            </a:endParaRPr>
          </a:p>
        </p:txBody>
      </p:sp>
      <p:pic>
        <p:nvPicPr>
          <p:cNvPr id="18" name="גרפיקה 17" descr="Dמסמך עם מילוי מלא">
            <a:extLst>
              <a:ext uri="{FF2B5EF4-FFF2-40B4-BE49-F238E27FC236}">
                <a16:creationId xmlns:a16="http://schemas.microsoft.com/office/drawing/2014/main" id="{5DD6127B-9857-C0E7-3854-EB7550BDD0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72913" y="1794885"/>
            <a:ext cx="669888" cy="669888"/>
          </a:xfrm>
          <a:prstGeom prst="rect">
            <a:avLst/>
          </a:prstGeom>
        </p:spPr>
      </p:pic>
      <p:sp>
        <p:nvSpPr>
          <p:cNvPr id="19" name="מלבן 18">
            <a:extLst>
              <a:ext uri="{FF2B5EF4-FFF2-40B4-BE49-F238E27FC236}">
                <a16:creationId xmlns:a16="http://schemas.microsoft.com/office/drawing/2014/main" id="{30C241DD-4BF8-215C-6E45-8821952E5917}"/>
              </a:ext>
            </a:extLst>
          </p:cNvPr>
          <p:cNvSpPr/>
          <p:nvPr/>
        </p:nvSpPr>
        <p:spPr>
          <a:xfrm>
            <a:off x="4911901" y="2417658"/>
            <a:ext cx="669888" cy="633828"/>
          </a:xfrm>
          <a:prstGeom prst="rect">
            <a:avLst/>
          </a:prstGeom>
          <a:noFill/>
        </p:spPr>
        <p:txBody>
          <a:bodyPr wrap="square" lIns="91440" tIns="45720" rIns="91440" bIns="45720">
            <a:spAutoFit/>
          </a:bodyPr>
          <a:lstStyle/>
          <a:p>
            <a:pPr algn="ctr">
              <a:lnSpc>
                <a:spcPts val="1200"/>
              </a:lnSpc>
            </a:pPr>
            <a:r>
              <a:rPr lang="en-US" sz="3600" b="0" cap="none" spc="0" dirty="0">
                <a:ln w="0"/>
                <a:solidFill>
                  <a:schemeClr val="tx1"/>
                </a:solidFill>
                <a:effectLst>
                  <a:outerShdw blurRad="38100" dist="19050" dir="2700000" algn="tl" rotWithShape="0">
                    <a:schemeClr val="dk1">
                      <a:alpha val="40000"/>
                    </a:schemeClr>
                  </a:outerShdw>
                </a:effectLst>
              </a:rPr>
              <a:t>.</a:t>
            </a:r>
            <a:br>
              <a:rPr lang="en-US" sz="3600" b="0" cap="none" spc="0" dirty="0">
                <a:ln w="0"/>
                <a:solidFill>
                  <a:schemeClr val="tx1"/>
                </a:solidFill>
                <a:effectLst>
                  <a:outerShdw blurRad="38100" dist="19050" dir="2700000" algn="tl" rotWithShape="0">
                    <a:schemeClr val="dk1">
                      <a:alpha val="40000"/>
                    </a:schemeClr>
                  </a:outerShdw>
                </a:effectLst>
              </a:rPr>
            </a:br>
            <a:r>
              <a:rPr lang="en-US" sz="3600" b="0" cap="none" spc="0" dirty="0">
                <a:ln w="0"/>
                <a:solidFill>
                  <a:schemeClr val="tx1"/>
                </a:solidFill>
                <a:effectLst>
                  <a:outerShdw blurRad="38100" dist="19050" dir="2700000" algn="tl" rotWithShape="0">
                    <a:schemeClr val="dk1">
                      <a:alpha val="40000"/>
                    </a:schemeClr>
                  </a:outerShdw>
                </a:effectLst>
              </a:rPr>
              <a:t>.</a:t>
            </a:r>
            <a:br>
              <a:rPr lang="en-US" sz="3600" b="0" cap="none" spc="0" dirty="0">
                <a:ln w="0"/>
                <a:solidFill>
                  <a:schemeClr val="tx1"/>
                </a:solidFill>
                <a:effectLst>
                  <a:outerShdw blurRad="38100" dist="19050" dir="2700000" algn="tl" rotWithShape="0">
                    <a:schemeClr val="dk1">
                      <a:alpha val="40000"/>
                    </a:schemeClr>
                  </a:outerShdw>
                </a:effectLst>
              </a:rPr>
            </a:br>
            <a:r>
              <a:rPr lang="en-US" sz="3600" b="0" cap="none" spc="0" dirty="0">
                <a:ln w="0"/>
                <a:solidFill>
                  <a:schemeClr val="tx1"/>
                </a:solidFill>
                <a:effectLst>
                  <a:outerShdw blurRad="38100" dist="19050" dir="2700000" algn="tl" rotWithShape="0">
                    <a:schemeClr val="dk1">
                      <a:alpha val="40000"/>
                    </a:schemeClr>
                  </a:outerShdw>
                </a:effectLst>
              </a:rPr>
              <a:t>.</a:t>
            </a:r>
            <a:endParaRPr lang="he-IL" sz="3600" b="0" cap="none" spc="0" dirty="0">
              <a:ln w="0"/>
              <a:solidFill>
                <a:schemeClr val="tx1"/>
              </a:solidFill>
              <a:effectLst>
                <a:outerShdw blurRad="38100" dist="19050" dir="2700000" algn="tl" rotWithShape="0">
                  <a:schemeClr val="dk1">
                    <a:alpha val="40000"/>
                  </a:schemeClr>
                </a:outerShdw>
              </a:effectLst>
            </a:endParaRPr>
          </a:p>
        </p:txBody>
      </p:sp>
      <p:pic>
        <p:nvPicPr>
          <p:cNvPr id="20" name="גרפיקה 19" descr="Dמסמך עם מילוי מלא">
            <a:extLst>
              <a:ext uri="{FF2B5EF4-FFF2-40B4-BE49-F238E27FC236}">
                <a16:creationId xmlns:a16="http://schemas.microsoft.com/office/drawing/2014/main" id="{69C4C2AE-B62B-1D13-0ED8-2DF42F491F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72913" y="2946683"/>
            <a:ext cx="669888" cy="669888"/>
          </a:xfrm>
          <a:prstGeom prst="rect">
            <a:avLst/>
          </a:prstGeom>
        </p:spPr>
      </p:pic>
      <p:sp>
        <p:nvSpPr>
          <p:cNvPr id="21" name="מלבן 20">
            <a:extLst>
              <a:ext uri="{FF2B5EF4-FFF2-40B4-BE49-F238E27FC236}">
                <a16:creationId xmlns:a16="http://schemas.microsoft.com/office/drawing/2014/main" id="{6FDA1CFD-4B7F-75FD-FE33-53582246C556}"/>
              </a:ext>
            </a:extLst>
          </p:cNvPr>
          <p:cNvSpPr/>
          <p:nvPr/>
        </p:nvSpPr>
        <p:spPr>
          <a:xfrm>
            <a:off x="4646494" y="2930809"/>
            <a:ext cx="629129" cy="646331"/>
          </a:xfrm>
          <a:prstGeom prst="rect">
            <a:avLst/>
          </a:prstGeom>
          <a:noFill/>
        </p:spPr>
        <p:txBody>
          <a:bodyPr wrap="square" lIns="91440" tIns="45720" rIns="91440" bIns="45720">
            <a:spAutoFit/>
          </a:bodyPr>
          <a:lstStyle/>
          <a:p>
            <a:pPr algn="ctr"/>
            <a:r>
              <a:rPr lang="en-US" sz="3600" b="0" cap="none" spc="0" dirty="0" err="1">
                <a:ln w="0"/>
                <a:solidFill>
                  <a:schemeClr val="tx1"/>
                </a:solidFill>
                <a:effectLst>
                  <a:outerShdw blurRad="38100" dist="19050" dir="2700000" algn="tl" rotWithShape="0">
                    <a:schemeClr val="dk1">
                      <a:alpha val="40000"/>
                    </a:schemeClr>
                  </a:outerShdw>
                </a:effectLst>
              </a:rPr>
              <a:t>D</a:t>
            </a:r>
            <a:r>
              <a:rPr lang="en-US" sz="2400" dirty="0" err="1">
                <a:ln w="0"/>
                <a:effectLst>
                  <a:outerShdw blurRad="38100" dist="19050" dir="2700000" algn="tl" rotWithShape="0">
                    <a:schemeClr val="dk1">
                      <a:alpha val="40000"/>
                    </a:schemeClr>
                  </a:outerShdw>
                </a:effectLst>
              </a:rPr>
              <a:t>n</a:t>
            </a:r>
            <a:endParaRPr lang="he-IL" sz="3600" b="0" cap="none" spc="0" dirty="0">
              <a:ln w="0"/>
              <a:solidFill>
                <a:schemeClr val="tx1"/>
              </a:solidFill>
              <a:effectLst>
                <a:outerShdw blurRad="38100" dist="19050" dir="2700000" algn="tl" rotWithShape="0">
                  <a:schemeClr val="dk1">
                    <a:alpha val="40000"/>
                  </a:schemeClr>
                </a:outerShdw>
              </a:effectLst>
            </a:endParaRPr>
          </a:p>
        </p:txBody>
      </p:sp>
      <p:sp>
        <p:nvSpPr>
          <p:cNvPr id="22" name="חץ: ימינה מחורץ 21">
            <a:extLst>
              <a:ext uri="{FF2B5EF4-FFF2-40B4-BE49-F238E27FC236}">
                <a16:creationId xmlns:a16="http://schemas.microsoft.com/office/drawing/2014/main" id="{DA276596-60BA-AC27-4AA0-0002769E519D}"/>
              </a:ext>
            </a:extLst>
          </p:cNvPr>
          <p:cNvSpPr/>
          <p:nvPr/>
        </p:nvSpPr>
        <p:spPr>
          <a:xfrm rot="581103">
            <a:off x="3830522" y="1937171"/>
            <a:ext cx="771813" cy="385316"/>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p:sp>
        <p:nvSpPr>
          <p:cNvPr id="23" name="חץ: ימינה מחורץ 22">
            <a:extLst>
              <a:ext uri="{FF2B5EF4-FFF2-40B4-BE49-F238E27FC236}">
                <a16:creationId xmlns:a16="http://schemas.microsoft.com/office/drawing/2014/main" id="{DC62B740-6130-8419-C890-E4803BBB32EE}"/>
              </a:ext>
            </a:extLst>
          </p:cNvPr>
          <p:cNvSpPr/>
          <p:nvPr/>
        </p:nvSpPr>
        <p:spPr>
          <a:xfrm rot="2169834">
            <a:off x="3726105" y="2650704"/>
            <a:ext cx="771813" cy="385316"/>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a:p>
        </p:txBody>
      </p:sp>
      <p:grpSp>
        <p:nvGrpSpPr>
          <p:cNvPr id="3" name="קבוצה 2">
            <a:extLst>
              <a:ext uri="{FF2B5EF4-FFF2-40B4-BE49-F238E27FC236}">
                <a16:creationId xmlns:a16="http://schemas.microsoft.com/office/drawing/2014/main" id="{D5BF4765-7B3B-5EB0-138B-E34DE2AA9C75}"/>
              </a:ext>
            </a:extLst>
          </p:cNvPr>
          <p:cNvGrpSpPr/>
          <p:nvPr/>
        </p:nvGrpSpPr>
        <p:grpSpPr>
          <a:xfrm>
            <a:off x="5820443" y="984248"/>
            <a:ext cx="3796525" cy="2674768"/>
            <a:chOff x="5820443" y="984248"/>
            <a:chExt cx="3796525" cy="2674768"/>
          </a:xfrm>
        </p:grpSpPr>
        <p:sp>
          <p:nvSpPr>
            <p:cNvPr id="14" name="חץ: ימינה מחורץ 13">
              <a:extLst>
                <a:ext uri="{FF2B5EF4-FFF2-40B4-BE49-F238E27FC236}">
                  <a16:creationId xmlns:a16="http://schemas.microsoft.com/office/drawing/2014/main" id="{21CC4B83-7EB0-9BAC-F8E2-0054B9CE3C10}"/>
                </a:ext>
              </a:extLst>
            </p:cNvPr>
            <p:cNvSpPr/>
            <p:nvPr/>
          </p:nvSpPr>
          <p:spPr>
            <a:xfrm>
              <a:off x="6244834" y="2148002"/>
              <a:ext cx="914400" cy="467833"/>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6" name="סוגר מסולסל ימני 25">
              <a:extLst>
                <a:ext uri="{FF2B5EF4-FFF2-40B4-BE49-F238E27FC236}">
                  <a16:creationId xmlns:a16="http://schemas.microsoft.com/office/drawing/2014/main" id="{429B446C-19AF-A535-33C6-95DE3F27A85D}"/>
                </a:ext>
              </a:extLst>
            </p:cNvPr>
            <p:cNvSpPr/>
            <p:nvPr/>
          </p:nvSpPr>
          <p:spPr>
            <a:xfrm>
              <a:off x="5820443" y="1104823"/>
              <a:ext cx="597789" cy="2554193"/>
            </a:xfrm>
            <a:prstGeom prst="rightBrace">
              <a:avLst>
                <a:gd name="adj1" fmla="val 32613"/>
                <a:gd name="adj2" fmla="val 50000"/>
              </a:avLst>
            </a:prstGeom>
          </p:spPr>
          <p:style>
            <a:lnRef idx="1">
              <a:schemeClr val="dk1"/>
            </a:lnRef>
            <a:fillRef idx="0">
              <a:schemeClr val="dk1"/>
            </a:fillRef>
            <a:effectRef idx="0">
              <a:schemeClr val="dk1"/>
            </a:effectRef>
            <a:fontRef idx="minor">
              <a:schemeClr val="tx1"/>
            </a:fontRef>
          </p:style>
          <p:txBody>
            <a:bodyPr rtlCol="1" anchor="ctr"/>
            <a:lstStyle/>
            <a:p>
              <a:pPr algn="ctr"/>
              <a:endParaRPr lang="he-IL"/>
            </a:p>
          </p:txBody>
        </p:sp>
        <p:sp>
          <p:nvSpPr>
            <p:cNvPr id="27" name="קוביה 26">
              <a:extLst>
                <a:ext uri="{FF2B5EF4-FFF2-40B4-BE49-F238E27FC236}">
                  <a16:creationId xmlns:a16="http://schemas.microsoft.com/office/drawing/2014/main" id="{63A9455D-4074-59B7-506B-682A09748A20}"/>
                </a:ext>
              </a:extLst>
            </p:cNvPr>
            <p:cNvSpPr/>
            <p:nvPr/>
          </p:nvSpPr>
          <p:spPr>
            <a:xfrm>
              <a:off x="7181157" y="984248"/>
              <a:ext cx="2435811" cy="2482284"/>
            </a:xfrm>
            <a:prstGeom prst="cube">
              <a:avLst/>
            </a:prstGeom>
            <a:ln>
              <a:solidFill>
                <a:schemeClr val="bg2">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sz="3200" dirty="0"/>
                <a:t>PART model</a:t>
              </a:r>
              <a:endParaRPr lang="he-IL" sz="3200" dirty="0"/>
            </a:p>
          </p:txBody>
        </p:sp>
      </p:grpSp>
      <p:sp>
        <p:nvSpPr>
          <p:cNvPr id="32" name="חץ: ימינה מחורץ 31">
            <a:extLst>
              <a:ext uri="{FF2B5EF4-FFF2-40B4-BE49-F238E27FC236}">
                <a16:creationId xmlns:a16="http://schemas.microsoft.com/office/drawing/2014/main" id="{7FAB11FA-44B6-C007-2D64-7E8F2A2ABC06}"/>
              </a:ext>
            </a:extLst>
          </p:cNvPr>
          <p:cNvSpPr/>
          <p:nvPr/>
        </p:nvSpPr>
        <p:spPr>
          <a:xfrm rot="12415719">
            <a:off x="6130391" y="5319839"/>
            <a:ext cx="914400" cy="467833"/>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מלבן: פינה מקופלת 32">
            <a:extLst>
              <a:ext uri="{FF2B5EF4-FFF2-40B4-BE49-F238E27FC236}">
                <a16:creationId xmlns:a16="http://schemas.microsoft.com/office/drawing/2014/main" id="{FB3CE2FF-2F9C-00A5-2B31-F776EE31EAD6}"/>
              </a:ext>
            </a:extLst>
          </p:cNvPr>
          <p:cNvSpPr/>
          <p:nvPr/>
        </p:nvSpPr>
        <p:spPr>
          <a:xfrm>
            <a:off x="2120448" y="4515405"/>
            <a:ext cx="3842589" cy="1464361"/>
          </a:xfrm>
          <a:prstGeom prst="foldedCorne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schemeClr val="bg1"/>
                </a:solidFill>
              </a:rPr>
              <a:t>Similarity (E</a:t>
            </a:r>
            <a:r>
              <a:rPr lang="en-US" sz="2400" dirty="0">
                <a:solidFill>
                  <a:schemeClr val="bg1"/>
                </a:solidFill>
              </a:rPr>
              <a:t>1</a:t>
            </a:r>
            <a:r>
              <a:rPr lang="en-US" sz="2800" dirty="0">
                <a:solidFill>
                  <a:schemeClr val="bg1"/>
                </a:solidFill>
              </a:rPr>
              <a:t>, </a:t>
            </a:r>
            <a:r>
              <a:rPr lang="en-US" sz="2800" dirty="0" err="1">
                <a:solidFill>
                  <a:schemeClr val="bg1"/>
                </a:solidFill>
              </a:rPr>
              <a:t>En</a:t>
            </a:r>
            <a:r>
              <a:rPr lang="en-US" sz="2800" dirty="0">
                <a:solidFill>
                  <a:schemeClr val="bg1"/>
                </a:solidFill>
              </a:rPr>
              <a:t>) = </a:t>
            </a:r>
            <a:r>
              <a:rPr lang="en-US" sz="2800" b="1" dirty="0">
                <a:solidFill>
                  <a:schemeClr val="bg1"/>
                </a:solidFill>
              </a:rPr>
              <a:t>MAX</a:t>
            </a:r>
            <a:endParaRPr lang="he-IL" sz="2800" b="1" dirty="0">
              <a:solidFill>
                <a:schemeClr val="bg1"/>
              </a:solidFill>
            </a:endParaRPr>
          </a:p>
        </p:txBody>
      </p:sp>
      <p:sp>
        <p:nvSpPr>
          <p:cNvPr id="30" name="מלבן: פינות מעוגלות 29">
            <a:extLst>
              <a:ext uri="{FF2B5EF4-FFF2-40B4-BE49-F238E27FC236}">
                <a16:creationId xmlns:a16="http://schemas.microsoft.com/office/drawing/2014/main" id="{6B940DF8-6ED7-D257-D95E-4CC7EA70758A}"/>
              </a:ext>
            </a:extLst>
          </p:cNvPr>
          <p:cNvSpPr/>
          <p:nvPr/>
        </p:nvSpPr>
        <p:spPr>
          <a:xfrm>
            <a:off x="7181157" y="4181602"/>
            <a:ext cx="2256020" cy="290057"/>
          </a:xfrm>
          <a:prstGeom prst="roundRect">
            <a:avLst/>
          </a:prstGeom>
          <a:noFill/>
          <a:ln>
            <a:solidFill>
              <a:schemeClr val="bg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מלבן: פינות מעוגלות 30">
            <a:extLst>
              <a:ext uri="{FF2B5EF4-FFF2-40B4-BE49-F238E27FC236}">
                <a16:creationId xmlns:a16="http://schemas.microsoft.com/office/drawing/2014/main" id="{C3C3736F-45D5-5C3E-618D-8D63F6489EAF}"/>
              </a:ext>
            </a:extLst>
          </p:cNvPr>
          <p:cNvSpPr/>
          <p:nvPr/>
        </p:nvSpPr>
        <p:spPr>
          <a:xfrm>
            <a:off x="7159234" y="5553756"/>
            <a:ext cx="2256020" cy="290057"/>
          </a:xfrm>
          <a:prstGeom prst="roundRect">
            <a:avLst/>
          </a:prstGeom>
          <a:noFill/>
          <a:ln>
            <a:solidFill>
              <a:schemeClr val="bg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7" name="קבוצה 6">
            <a:extLst>
              <a:ext uri="{FF2B5EF4-FFF2-40B4-BE49-F238E27FC236}">
                <a16:creationId xmlns:a16="http://schemas.microsoft.com/office/drawing/2014/main" id="{7ABE2BC5-BF3D-73CC-390F-4C1F2FD56799}"/>
              </a:ext>
            </a:extLst>
          </p:cNvPr>
          <p:cNvGrpSpPr/>
          <p:nvPr/>
        </p:nvGrpSpPr>
        <p:grpSpPr>
          <a:xfrm>
            <a:off x="7391347" y="2417658"/>
            <a:ext cx="3872513" cy="4508252"/>
            <a:chOff x="7391347" y="2417658"/>
            <a:chExt cx="3872513" cy="4508252"/>
          </a:xfrm>
        </p:grpSpPr>
        <p:sp>
          <p:nvSpPr>
            <p:cNvPr id="16" name="מלבן 15">
              <a:extLst>
                <a:ext uri="{FF2B5EF4-FFF2-40B4-BE49-F238E27FC236}">
                  <a16:creationId xmlns:a16="http://schemas.microsoft.com/office/drawing/2014/main" id="{8D6DE286-790B-4E01-7947-592C3CEDD6EE}"/>
                </a:ext>
              </a:extLst>
            </p:cNvPr>
            <p:cNvSpPr/>
            <p:nvPr/>
          </p:nvSpPr>
          <p:spPr>
            <a:xfrm>
              <a:off x="7391347" y="5971803"/>
              <a:ext cx="2015429" cy="954107"/>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Authorship embeddings</a:t>
              </a: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29" name="חץ: מעוקל שמאלה 28">
              <a:extLst>
                <a:ext uri="{FF2B5EF4-FFF2-40B4-BE49-F238E27FC236}">
                  <a16:creationId xmlns:a16="http://schemas.microsoft.com/office/drawing/2014/main" id="{55DEFE47-BFD4-3BC6-A937-90B5EE4F17F9}"/>
                </a:ext>
              </a:extLst>
            </p:cNvPr>
            <p:cNvSpPr/>
            <p:nvPr/>
          </p:nvSpPr>
          <p:spPr>
            <a:xfrm>
              <a:off x="9616968" y="2417658"/>
              <a:ext cx="1646892" cy="3334873"/>
            </a:xfrm>
            <a:prstGeom prst="curvedLeftArrow">
              <a:avLst>
                <a:gd name="adj1" fmla="val 15597"/>
                <a:gd name="adj2" fmla="val 53109"/>
                <a:gd name="adj3" fmla="val 32711"/>
              </a:avLst>
            </a:prstGeom>
            <a:solidFill>
              <a:srgbClr val="AD0132"/>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4" name="מלבן 33">
              <a:extLst>
                <a:ext uri="{FF2B5EF4-FFF2-40B4-BE49-F238E27FC236}">
                  <a16:creationId xmlns:a16="http://schemas.microsoft.com/office/drawing/2014/main" id="{F7B92D9C-23DF-A65C-6D65-377BF67B3F06}"/>
                </a:ext>
              </a:extLst>
            </p:cNvPr>
            <p:cNvSpPr/>
            <p:nvPr/>
          </p:nvSpPr>
          <p:spPr>
            <a:xfrm>
              <a:off x="9437177" y="4060035"/>
              <a:ext cx="629129" cy="523220"/>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E</a:t>
              </a:r>
              <a:r>
                <a:rPr lang="en-US" dirty="0">
                  <a:ln w="0"/>
                  <a:effectLst>
                    <a:outerShdw blurRad="38100" dist="19050" dir="2700000" algn="tl" rotWithShape="0">
                      <a:schemeClr val="dk1">
                        <a:alpha val="40000"/>
                      </a:schemeClr>
                    </a:outerShdw>
                  </a:effectLst>
                </a:rPr>
                <a:t>1</a:t>
              </a: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35" name="מלבן 34">
              <a:extLst>
                <a:ext uri="{FF2B5EF4-FFF2-40B4-BE49-F238E27FC236}">
                  <a16:creationId xmlns:a16="http://schemas.microsoft.com/office/drawing/2014/main" id="{4DCBAEE7-AE77-C4EF-3FB1-7F0FB76F37CB}"/>
                </a:ext>
              </a:extLst>
            </p:cNvPr>
            <p:cNvSpPr/>
            <p:nvPr/>
          </p:nvSpPr>
          <p:spPr>
            <a:xfrm>
              <a:off x="9437177" y="5456547"/>
              <a:ext cx="629129" cy="523220"/>
            </a:xfrm>
            <a:prstGeom prst="rect">
              <a:avLst/>
            </a:prstGeom>
            <a:noFill/>
          </p:spPr>
          <p:txBody>
            <a:bodyPr wrap="square" lIns="91440" tIns="45720" rIns="91440" bIns="45720">
              <a:spAutoFit/>
            </a:bodyPr>
            <a:lstStyle/>
            <a:p>
              <a:pPr algn="ctr"/>
              <a:r>
                <a:rPr lang="en-US" sz="2800" b="0" cap="none" spc="0" dirty="0" err="1">
                  <a:ln w="0"/>
                  <a:solidFill>
                    <a:schemeClr val="tx1"/>
                  </a:solidFill>
                  <a:effectLst>
                    <a:outerShdw blurRad="38100" dist="19050" dir="2700000" algn="tl" rotWithShape="0">
                      <a:schemeClr val="dk1">
                        <a:alpha val="40000"/>
                      </a:schemeClr>
                    </a:outerShdw>
                  </a:effectLst>
                </a:rPr>
                <a:t>E</a:t>
              </a:r>
              <a:r>
                <a:rPr lang="en-US" dirty="0" err="1">
                  <a:ln w="0"/>
                  <a:effectLst>
                    <a:outerShdw blurRad="38100" dist="19050" dir="2700000" algn="tl" rotWithShape="0">
                      <a:schemeClr val="dk1">
                        <a:alpha val="40000"/>
                      </a:schemeClr>
                    </a:outerShdw>
                  </a:effectLst>
                </a:rPr>
                <a:t>n</a:t>
              </a: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38" name="מלבן 37">
              <a:extLst>
                <a:ext uri="{FF2B5EF4-FFF2-40B4-BE49-F238E27FC236}">
                  <a16:creationId xmlns:a16="http://schemas.microsoft.com/office/drawing/2014/main" id="{1F16D8D3-3F31-4C37-A614-69C7D9B1D452}"/>
                </a:ext>
              </a:extLst>
            </p:cNvPr>
            <p:cNvSpPr/>
            <p:nvPr/>
          </p:nvSpPr>
          <p:spPr>
            <a:xfrm>
              <a:off x="9442423" y="4517930"/>
              <a:ext cx="629129" cy="523220"/>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E</a:t>
              </a:r>
              <a:r>
                <a:rPr lang="en-US" dirty="0">
                  <a:ln w="0"/>
                  <a:effectLst>
                    <a:outerShdw blurRad="38100" dist="19050" dir="2700000" algn="tl" rotWithShape="0">
                      <a:schemeClr val="dk1">
                        <a:alpha val="40000"/>
                      </a:schemeClr>
                    </a:outerShdw>
                  </a:effectLst>
                </a:rPr>
                <a:t>2</a:t>
              </a:r>
              <a:endParaRPr lang="he-IL" sz="2800" b="0" cap="none" spc="0" dirty="0">
                <a:ln w="0"/>
                <a:solidFill>
                  <a:schemeClr val="tx1"/>
                </a:solidFill>
                <a:effectLst>
                  <a:outerShdw blurRad="38100" dist="19050" dir="2700000" algn="tl" rotWithShape="0">
                    <a:schemeClr val="dk1">
                      <a:alpha val="40000"/>
                    </a:schemeClr>
                  </a:outerShdw>
                </a:effectLst>
              </a:endParaRPr>
            </a:p>
          </p:txBody>
        </p:sp>
      </p:grpSp>
      <p:sp>
        <p:nvSpPr>
          <p:cNvPr id="2" name="מציין מיקום של מספר שקופית 1">
            <a:extLst>
              <a:ext uri="{FF2B5EF4-FFF2-40B4-BE49-F238E27FC236}">
                <a16:creationId xmlns:a16="http://schemas.microsoft.com/office/drawing/2014/main" id="{5F6975F2-37FD-5D4F-F4AB-E016FFCDAEB9}"/>
              </a:ext>
            </a:extLst>
          </p:cNvPr>
          <p:cNvSpPr>
            <a:spLocks noGrp="1"/>
          </p:cNvSpPr>
          <p:nvPr>
            <p:ph type="sldNum" sz="quarter" idx="12"/>
          </p:nvPr>
        </p:nvSpPr>
        <p:spPr/>
        <p:txBody>
          <a:bodyPr/>
          <a:lstStyle/>
          <a:p>
            <a:fld id="{E85705DE-40D5-443A-A608-960415842535}" type="slidenum">
              <a:rPr lang="he-IL" sz="3000" smtClean="0">
                <a:solidFill>
                  <a:schemeClr val="bg2">
                    <a:lumMod val="50000"/>
                  </a:schemeClr>
                </a:solidFill>
                <a:effectLst>
                  <a:outerShdw blurRad="38100" dist="38100" dir="2700000" algn="tl">
                    <a:srgbClr val="000000">
                      <a:alpha val="43137"/>
                    </a:srgbClr>
                  </a:outerShdw>
                </a:effectLst>
              </a:rPr>
              <a:t>4</a:t>
            </a:fld>
            <a:endParaRPr lang="he-IL" sz="3000">
              <a:solidFill>
                <a:schemeClr val="bg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984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50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1500"/>
                                        <p:tgtEl>
                                          <p:spTgt spid="15"/>
                                        </p:tgtEl>
                                      </p:cBhvr>
                                    </p:animEffect>
                                  </p:childTnLst>
                                </p:cTn>
                              </p:par>
                              <p:par>
                                <p:cTn id="48" presetID="21" presetClass="entr" presetSubtype="1" fill="hold" nodeType="withEffect">
                                  <p:stCondLst>
                                    <p:cond delay="500"/>
                                  </p:stCondLst>
                                  <p:childTnLst>
                                    <p:set>
                                      <p:cBhvr>
                                        <p:cTn id="49" dur="1" fill="hold">
                                          <p:stCondLst>
                                            <p:cond delay="0"/>
                                          </p:stCondLst>
                                        </p:cTn>
                                        <p:tgtEl>
                                          <p:spTgt spid="7"/>
                                        </p:tgtEl>
                                        <p:attrNameLst>
                                          <p:attrName>style.visibility</p:attrName>
                                        </p:attrNameLst>
                                      </p:cBhvr>
                                      <p:to>
                                        <p:strVal val="visible"/>
                                      </p:to>
                                    </p:set>
                                    <p:animEffect transition="in" filter="wheel(1)">
                                      <p:cBhvr>
                                        <p:cTn id="50" dur="20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right)">
                                      <p:cBhvr>
                                        <p:cTn id="55" dur="500"/>
                                        <p:tgtEl>
                                          <p:spTgt spid="30"/>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right)">
                                      <p:cBhvr>
                                        <p:cTn id="58" dur="500"/>
                                        <p:tgtEl>
                                          <p:spTgt spid="3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right)">
                                      <p:cBhvr>
                                        <p:cTn id="62" dur="500"/>
                                        <p:tgtEl>
                                          <p:spTgt spid="13"/>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right)">
                                      <p:cBhvr>
                                        <p:cTn id="65" dur="500"/>
                                        <p:tgtEl>
                                          <p:spTgt spid="32"/>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right)">
                                      <p:cBhvr>
                                        <p:cTn id="6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3" grpId="0" animBg="1"/>
      <p:bldP spid="17" grpId="0"/>
      <p:bldP spid="19" grpId="0"/>
      <p:bldP spid="21" grpId="0"/>
      <p:bldP spid="22" grpId="0" animBg="1"/>
      <p:bldP spid="23" grpId="0" animBg="1"/>
      <p:bldP spid="32" grpId="0" animBg="1"/>
      <p:bldP spid="33" grpId="0" animBg="1"/>
      <p:bldP spid="30" grpId="0" animBg="1"/>
      <p:bldP spid="3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צילום תקריב של ערימת ספרים">
            <a:extLst>
              <a:ext uri="{FF2B5EF4-FFF2-40B4-BE49-F238E27FC236}">
                <a16:creationId xmlns:a16="http://schemas.microsoft.com/office/drawing/2014/main" id="{476621BA-765D-336D-BE3D-2913D20CF39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6" name="מלבן 5">
            <a:extLst>
              <a:ext uri="{FF2B5EF4-FFF2-40B4-BE49-F238E27FC236}">
                <a16:creationId xmlns:a16="http://schemas.microsoft.com/office/drawing/2014/main" id="{28DC36CF-9801-AD85-0FCD-1A00232D00A5}"/>
              </a:ext>
            </a:extLst>
          </p:cNvPr>
          <p:cNvSpPr/>
          <p:nvPr/>
        </p:nvSpPr>
        <p:spPr>
          <a:xfrm>
            <a:off x="396619" y="5631542"/>
            <a:ext cx="5699381" cy="813593"/>
          </a:xfrm>
          <a:prstGeom prst="rect">
            <a:avLst/>
          </a:prstGeom>
        </p:spPr>
        <p:txBody>
          <a:bodyPr vert="horz" lIns="91440" tIns="45720" rIns="91440" bIns="45720" rtlCol="0" anchor="b">
            <a:noAutofit/>
          </a:bodyPr>
          <a:lstStyle/>
          <a:p>
            <a:pPr algn="l" rtl="0">
              <a:lnSpc>
                <a:spcPct val="90000"/>
              </a:lnSpc>
              <a:spcBef>
                <a:spcPct val="0"/>
              </a:spcBef>
              <a:spcAft>
                <a:spcPts val="600"/>
              </a:spcAft>
            </a:pPr>
            <a:r>
              <a:rPr lang="en-US" sz="4400" b="1" cap="none" spc="0" dirty="0">
                <a:ln w="0"/>
                <a:solidFill>
                  <a:schemeClr val="tx1">
                    <a:lumMod val="85000"/>
                    <a:lumOff val="15000"/>
                  </a:schemeClr>
                </a:solidFill>
                <a:effectLst>
                  <a:outerShdw blurRad="38100" dist="19050" dir="2700000" algn="tl" rotWithShape="0">
                    <a:schemeClr val="dk1">
                      <a:alpha val="40000"/>
                    </a:schemeClr>
                  </a:outerShdw>
                </a:effectLst>
                <a:ea typeface="+mj-ea"/>
                <a:cs typeface="+mj-cs"/>
              </a:rPr>
              <a:t>Thank you for listening!</a:t>
            </a:r>
          </a:p>
        </p:txBody>
      </p:sp>
      <p:sp>
        <p:nvSpPr>
          <p:cNvPr id="8" name="תיבת טקסט 7">
            <a:extLst>
              <a:ext uri="{FF2B5EF4-FFF2-40B4-BE49-F238E27FC236}">
                <a16:creationId xmlns:a16="http://schemas.microsoft.com/office/drawing/2014/main" id="{EF3A57E9-AF93-6FE9-4846-245AA9FE368F}"/>
              </a:ext>
            </a:extLst>
          </p:cNvPr>
          <p:cNvSpPr txBox="1"/>
          <p:nvPr/>
        </p:nvSpPr>
        <p:spPr>
          <a:xfrm>
            <a:off x="6492619" y="5809505"/>
            <a:ext cx="1814286" cy="590931"/>
          </a:xfrm>
          <a:prstGeom prst="rect">
            <a:avLst/>
          </a:prstGeom>
          <a:noFill/>
        </p:spPr>
        <p:txBody>
          <a:bodyPr wrap="square">
            <a:spAutoFit/>
          </a:bodyPr>
          <a:lstStyle/>
          <a:p>
            <a:pPr algn="l" rtl="0">
              <a:lnSpc>
                <a:spcPct val="90000"/>
              </a:lnSpc>
              <a:spcBef>
                <a:spcPct val="0"/>
              </a:spcBef>
              <a:spcAft>
                <a:spcPts val="600"/>
              </a:spcAft>
            </a:pPr>
            <a:r>
              <a:rPr lang="en-US" sz="1800" b="1" dirty="0">
                <a:ln w="0"/>
                <a:solidFill>
                  <a:schemeClr val="tx1">
                    <a:lumMod val="85000"/>
                    <a:lumOff val="15000"/>
                  </a:schemeClr>
                </a:solidFill>
                <a:effectLst>
                  <a:outerShdw blurRad="38100" dist="19050" dir="2700000" algn="tl" rotWithShape="0">
                    <a:schemeClr val="dk1">
                      <a:alpha val="40000"/>
                    </a:schemeClr>
                  </a:outerShdw>
                </a:effectLst>
                <a:ea typeface="+mj-ea"/>
                <a:cs typeface="+mj-cs"/>
              </a:rPr>
              <a:t>Meitar El-Ezra</a:t>
            </a:r>
            <a:br>
              <a:rPr lang="en-US" sz="1800" b="1" dirty="0">
                <a:ln w="0"/>
                <a:solidFill>
                  <a:schemeClr val="tx1">
                    <a:lumMod val="85000"/>
                    <a:lumOff val="15000"/>
                  </a:schemeClr>
                </a:solidFill>
                <a:effectLst>
                  <a:outerShdw blurRad="38100" dist="19050" dir="2700000" algn="tl" rotWithShape="0">
                    <a:schemeClr val="dk1">
                      <a:alpha val="40000"/>
                    </a:schemeClr>
                  </a:outerShdw>
                </a:effectLst>
                <a:ea typeface="+mj-ea"/>
                <a:cs typeface="+mj-cs"/>
              </a:rPr>
            </a:br>
            <a:r>
              <a:rPr lang="en-US" sz="1800" b="1" dirty="0" err="1">
                <a:ln w="0"/>
                <a:solidFill>
                  <a:schemeClr val="tx1">
                    <a:lumMod val="85000"/>
                    <a:lumOff val="15000"/>
                  </a:schemeClr>
                </a:solidFill>
                <a:effectLst>
                  <a:outerShdw blurRad="38100" dist="19050" dir="2700000" algn="tl" rotWithShape="0">
                    <a:schemeClr val="dk1">
                      <a:alpha val="40000"/>
                    </a:schemeClr>
                  </a:outerShdw>
                </a:effectLst>
                <a:ea typeface="+mj-ea"/>
                <a:cs typeface="+mj-cs"/>
              </a:rPr>
              <a:t>Tuval</a:t>
            </a:r>
            <a:r>
              <a:rPr lang="en-US" sz="1800" b="1" dirty="0">
                <a:ln w="0"/>
                <a:solidFill>
                  <a:schemeClr val="tx1">
                    <a:lumMod val="85000"/>
                    <a:lumOff val="15000"/>
                  </a:schemeClr>
                </a:solidFill>
                <a:effectLst>
                  <a:outerShdw blurRad="38100" dist="19050" dir="2700000" algn="tl" rotWithShape="0">
                    <a:schemeClr val="dk1">
                      <a:alpha val="40000"/>
                    </a:schemeClr>
                  </a:outerShdw>
                </a:effectLst>
                <a:ea typeface="+mj-ea"/>
                <a:cs typeface="+mj-cs"/>
              </a:rPr>
              <a:t> </a:t>
            </a:r>
            <a:r>
              <a:rPr lang="en-US" sz="1800" b="1" dirty="0" err="1">
                <a:ln w="0"/>
                <a:solidFill>
                  <a:schemeClr val="tx1">
                    <a:lumMod val="85000"/>
                    <a:lumOff val="15000"/>
                  </a:schemeClr>
                </a:solidFill>
                <a:effectLst>
                  <a:outerShdw blurRad="38100" dist="19050" dir="2700000" algn="tl" rotWithShape="0">
                    <a:schemeClr val="dk1">
                      <a:alpha val="40000"/>
                    </a:schemeClr>
                  </a:outerShdw>
                </a:effectLst>
                <a:ea typeface="+mj-ea"/>
                <a:cs typeface="+mj-cs"/>
              </a:rPr>
              <a:t>Zitelbach</a:t>
            </a:r>
            <a:endParaRPr lang="en-US" sz="1800" b="1" cap="none" spc="0" dirty="0">
              <a:ln w="0"/>
              <a:solidFill>
                <a:schemeClr val="tx1">
                  <a:lumMod val="85000"/>
                  <a:lumOff val="15000"/>
                </a:schemeClr>
              </a:solidFill>
              <a:effectLst>
                <a:outerShdw blurRad="38100" dist="19050" dir="2700000" algn="tl" rotWithShape="0">
                  <a:schemeClr val="dk1">
                    <a:alpha val="40000"/>
                  </a:schemeClr>
                </a:outerShdw>
              </a:effectLst>
              <a:ea typeface="+mj-ea"/>
              <a:cs typeface="+mj-cs"/>
            </a:endParaRPr>
          </a:p>
        </p:txBody>
      </p:sp>
    </p:spTree>
    <p:extLst>
      <p:ext uri="{BB962C8B-B14F-4D97-AF65-F5344CB8AC3E}">
        <p14:creationId xmlns:p14="http://schemas.microsoft.com/office/powerpoint/2010/main" val="279166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61F54E0-F3EF-1F47-099F-D6EAA34803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 t="71208" r="79595" b="8332"/>
          <a:stretch/>
        </p:blipFill>
        <p:spPr bwMode="auto">
          <a:xfrm>
            <a:off x="2539892" y="-220075"/>
            <a:ext cx="1313810" cy="1579102"/>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615CB0E-D8A3-D962-39F3-83FC25C8C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62" r="-1" b="8332"/>
          <a:stretch/>
        </p:blipFill>
        <p:spPr bwMode="auto">
          <a:xfrm>
            <a:off x="2595908" y="-108574"/>
            <a:ext cx="9761977" cy="7075148"/>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7E75659-3684-A3AC-68C0-6E83DAE04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 t="71208" r="78578" b="8332"/>
          <a:stretch/>
        </p:blipFill>
        <p:spPr bwMode="auto">
          <a:xfrm>
            <a:off x="2409462" y="5925312"/>
            <a:ext cx="1400538" cy="1579102"/>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C7599C7F-1865-E28D-7CEF-D5E608BA9325}"/>
              </a:ext>
            </a:extLst>
          </p:cNvPr>
          <p:cNvSpPr>
            <a:spLocks noChangeArrowheads="1"/>
          </p:cNvSpPr>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R="0" lvl="0" algn="l" rtl="0" fontAlgn="base">
              <a:lnSpc>
                <a:spcPct val="90000"/>
              </a:lnSpc>
              <a:spcBef>
                <a:spcPct val="0"/>
              </a:spcBef>
              <a:spcAft>
                <a:spcPts val="600"/>
              </a:spcAft>
              <a:buClrTx/>
              <a:buSzTx/>
              <a:tabLst/>
            </a:pPr>
            <a:r>
              <a:rPr kumimoji="0" lang="en-US" altLang="he-IL" sz="2400" b="0" i="0" u="none" strike="noStrike" cap="none" normalizeH="0" baseline="0" dirty="0">
                <a:ln>
                  <a:noFill/>
                </a:ln>
                <a:effectLst/>
              </a:rPr>
              <a:t> The goal of authorship attribution is to </a:t>
            </a:r>
            <a:r>
              <a:rPr kumimoji="0" lang="en-US" altLang="he-IL" sz="2400" b="1" i="0" u="none" strike="noStrike" cap="none" normalizeH="0" baseline="0" dirty="0">
                <a:ln>
                  <a:noFill/>
                </a:ln>
                <a:effectLst/>
              </a:rPr>
              <a:t>identify</a:t>
            </a:r>
            <a:r>
              <a:rPr kumimoji="0" lang="en-US" altLang="he-IL" sz="2400" b="0" i="0" u="none" strike="noStrike" cap="none" normalizeH="0" baseline="0" dirty="0">
                <a:ln>
                  <a:noFill/>
                </a:ln>
                <a:effectLst/>
              </a:rPr>
              <a:t> the most likely author of an anonymous document among a </a:t>
            </a:r>
            <a:r>
              <a:rPr kumimoji="0" lang="en-US" altLang="he-IL" sz="2400" b="1" i="0" u="none" strike="noStrike" cap="none" normalizeH="0" baseline="0" dirty="0">
                <a:ln>
                  <a:noFill/>
                </a:ln>
                <a:effectLst/>
              </a:rPr>
              <a:t>set</a:t>
            </a:r>
            <a:r>
              <a:rPr kumimoji="0" lang="en-US" altLang="he-IL" sz="2400" b="0" i="0" u="none" strike="noStrike" cap="none" normalizeH="0" baseline="0" dirty="0">
                <a:ln>
                  <a:noFill/>
                </a:ln>
                <a:effectLst/>
              </a:rPr>
              <a:t> of known candidate authors.</a:t>
            </a:r>
          </a:p>
        </p:txBody>
      </p:sp>
      <p:sp>
        <p:nvSpPr>
          <p:cNvPr id="8" name="תיבת טקסט 7">
            <a:extLst>
              <a:ext uri="{FF2B5EF4-FFF2-40B4-BE49-F238E27FC236}">
                <a16:creationId xmlns:a16="http://schemas.microsoft.com/office/drawing/2014/main" id="{73CE61A1-CD32-4C76-D83C-6A5F9641D982}"/>
              </a:ext>
            </a:extLst>
          </p:cNvPr>
          <p:cNvSpPr txBox="1"/>
          <p:nvPr/>
        </p:nvSpPr>
        <p:spPr>
          <a:xfrm>
            <a:off x="424815" y="1143625"/>
            <a:ext cx="2212242" cy="1077218"/>
          </a:xfrm>
          <a:prstGeom prst="rect">
            <a:avLst/>
          </a:prstGeom>
          <a:noFill/>
        </p:spPr>
        <p:txBody>
          <a:bodyPr wrap="square">
            <a:spAutoFit/>
          </a:bodyPr>
          <a:lstStyle/>
          <a:p>
            <a:pPr algn="l" rtl="0">
              <a:spcBef>
                <a:spcPts val="0"/>
              </a:spcBef>
              <a:spcAft>
                <a:spcPts val="0"/>
              </a:spcAft>
            </a:pPr>
            <a:r>
              <a:rPr lang="en-US" sz="3200" i="0" u="none" strike="noStrike" dirty="0">
                <a:ln w="0">
                  <a:solidFill>
                    <a:srgbClr val="C12525"/>
                  </a:solidFill>
                </a:ln>
                <a:effectLst>
                  <a:outerShdw blurRad="38100" dist="19050" dir="2700000" algn="tl" rotWithShape="0">
                    <a:schemeClr val="dk1">
                      <a:alpha val="40000"/>
                    </a:schemeClr>
                  </a:outerShdw>
                </a:effectLst>
                <a:latin typeface="Calibri" panose="020F0502020204030204" pitchFamily="34" charset="0"/>
              </a:rPr>
              <a:t>Authorship Attribution </a:t>
            </a:r>
            <a:endParaRPr lang="en-US" sz="3200" dirty="0">
              <a:ln w="0">
                <a:solidFill>
                  <a:srgbClr val="C12525"/>
                </a:solidFill>
              </a:ln>
              <a:effectLst>
                <a:outerShdw blurRad="38100" dist="19050" dir="2700000" algn="tl" rotWithShape="0">
                  <a:schemeClr val="dk1">
                    <a:alpha val="40000"/>
                  </a:schemeClr>
                </a:outerShdw>
              </a:effectLst>
            </a:endParaRPr>
          </a:p>
        </p:txBody>
      </p:sp>
      <p:sp>
        <p:nvSpPr>
          <p:cNvPr id="2" name="מציין מיקום של מספר שקופית 1">
            <a:extLst>
              <a:ext uri="{FF2B5EF4-FFF2-40B4-BE49-F238E27FC236}">
                <a16:creationId xmlns:a16="http://schemas.microsoft.com/office/drawing/2014/main" id="{750008CA-4E6A-0410-8C05-2CC9D2D74C65}"/>
              </a:ext>
            </a:extLst>
          </p:cNvPr>
          <p:cNvSpPr>
            <a:spLocks noGrp="1"/>
          </p:cNvSpPr>
          <p:nvPr>
            <p:ph type="sldNum" sz="quarter" idx="12"/>
          </p:nvPr>
        </p:nvSpPr>
        <p:spPr/>
        <p:txBody>
          <a:bodyPr/>
          <a:lstStyle/>
          <a:p>
            <a:fld id="{E85705DE-40D5-443A-A608-960415842535}" type="slidenum">
              <a:rPr lang="he-IL" sz="3000" smtClean="0">
                <a:solidFill>
                  <a:schemeClr val="bg2">
                    <a:lumMod val="50000"/>
                  </a:schemeClr>
                </a:solidFill>
                <a:effectLst>
                  <a:outerShdw blurRad="38100" dist="38100" dir="2700000" algn="tl">
                    <a:srgbClr val="000000">
                      <a:alpha val="43137"/>
                    </a:srgbClr>
                  </a:outerShdw>
                </a:effectLst>
              </a:rPr>
              <a:t>5</a:t>
            </a:fld>
            <a:endParaRPr lang="he-IL" sz="3000">
              <a:solidFill>
                <a:schemeClr val="bg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531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206" name="Freeform: Shape 8199">
            <a:extLst>
              <a:ext uri="{FF2B5EF4-FFF2-40B4-BE49-F238E27FC236}">
                <a16:creationId xmlns:a16="http://schemas.microsoft.com/office/drawing/2014/main" id="{B5809B1F-0726-44C0-B0A1-7FCE2A129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560321" y="4232366"/>
            <a:ext cx="5610120" cy="2625634"/>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7" name="Freeform: Shape 8201">
            <a:extLst>
              <a:ext uri="{FF2B5EF4-FFF2-40B4-BE49-F238E27FC236}">
                <a16:creationId xmlns:a16="http://schemas.microsoft.com/office/drawing/2014/main" id="{26EE9A0B-C601-4E3F-8541-29CA20DE1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5904411" cy="4406393"/>
          </a:xfrm>
          <a:custGeom>
            <a:avLst/>
            <a:gdLst>
              <a:gd name="connsiteX0" fmla="*/ 2562355 w 6855833"/>
              <a:gd name="connsiteY0" fmla="*/ 0 h 5116428"/>
              <a:gd name="connsiteX1" fmla="*/ 6855833 w 6855833"/>
              <a:gd name="connsiteY1" fmla="*/ 4293479 h 5116428"/>
              <a:gd name="connsiteX2" fmla="*/ 6833667 w 6855833"/>
              <a:gd name="connsiteY2" fmla="*/ 4732462 h 5116428"/>
              <a:gd name="connsiteX3" fmla="*/ 6775067 w 6855833"/>
              <a:gd name="connsiteY3" fmla="*/ 5116428 h 5116428"/>
              <a:gd name="connsiteX4" fmla="*/ 0 w 6855833"/>
              <a:gd name="connsiteY4" fmla="*/ 5116428 h 5116428"/>
              <a:gd name="connsiteX5" fmla="*/ 0 w 6855833"/>
              <a:gd name="connsiteY5" fmla="*/ 854273 h 5116428"/>
              <a:gd name="connsiteX6" fmla="*/ 161831 w 6855833"/>
              <a:gd name="connsiteY6" fmla="*/ 733259 h 5116428"/>
              <a:gd name="connsiteX7" fmla="*/ 2562355 w 6855833"/>
              <a:gd name="connsiteY7" fmla="*/ 0 h 511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5833" h="5116428">
                <a:moveTo>
                  <a:pt x="2562355" y="0"/>
                </a:moveTo>
                <a:cubicBezTo>
                  <a:pt x="4933578" y="0"/>
                  <a:pt x="6855833" y="1922255"/>
                  <a:pt x="6855833" y="4293479"/>
                </a:cubicBezTo>
                <a:cubicBezTo>
                  <a:pt x="6855833" y="4441680"/>
                  <a:pt x="6848324" y="4588128"/>
                  <a:pt x="6833667" y="4732462"/>
                </a:cubicBezTo>
                <a:lnTo>
                  <a:pt x="6775067" y="5116428"/>
                </a:lnTo>
                <a:lnTo>
                  <a:pt x="0" y="5116428"/>
                </a:lnTo>
                <a:lnTo>
                  <a:pt x="0" y="854273"/>
                </a:lnTo>
                <a:lnTo>
                  <a:pt x="161831" y="733259"/>
                </a:lnTo>
                <a:cubicBezTo>
                  <a:pt x="847074" y="270317"/>
                  <a:pt x="1673147" y="0"/>
                  <a:pt x="2562355"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a:extLst>
              <a:ext uri="{FF2B5EF4-FFF2-40B4-BE49-F238E27FC236}">
                <a16:creationId xmlns:a16="http://schemas.microsoft.com/office/drawing/2014/main" id="{1B8DC7C6-0EF2-235C-C548-79F90B7C852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5146" r="22674" b="-2"/>
          <a:stretch/>
        </p:blipFill>
        <p:spPr bwMode="auto">
          <a:xfrm>
            <a:off x="1" y="10"/>
            <a:ext cx="5681097" cy="4151910"/>
          </a:xfrm>
          <a:custGeom>
            <a:avLst/>
            <a:gdLst/>
            <a:ahLst/>
            <a:cxnLst/>
            <a:rect l="l" t="t" r="r" b="b"/>
            <a:pathLst>
              <a:path w="5681097" h="4151920">
                <a:moveTo>
                  <a:pt x="0" y="0"/>
                </a:moveTo>
                <a:lnTo>
                  <a:pt x="5611423" y="0"/>
                </a:lnTo>
                <a:lnTo>
                  <a:pt x="5663241" y="339527"/>
                </a:lnTo>
                <a:cubicBezTo>
                  <a:pt x="5675049" y="455800"/>
                  <a:pt x="5681097" y="573775"/>
                  <a:pt x="5681097" y="693164"/>
                </a:cubicBezTo>
                <a:cubicBezTo>
                  <a:pt x="5681097" y="2603383"/>
                  <a:pt x="4132560" y="4151920"/>
                  <a:pt x="2222343" y="4151920"/>
                </a:cubicBezTo>
                <a:cubicBezTo>
                  <a:pt x="1386622" y="4151920"/>
                  <a:pt x="620129" y="3855520"/>
                  <a:pt x="22252" y="3362108"/>
                </a:cubicBezTo>
                <a:lnTo>
                  <a:pt x="0" y="3341884"/>
                </a:lnTo>
                <a:close/>
              </a:path>
            </a:pathLst>
          </a:custGeom>
          <a:noFill/>
          <a:extLst>
            <a:ext uri="{909E8E84-426E-40DD-AFC4-6F175D3DCCD1}">
              <a14:hiddenFill xmlns:a14="http://schemas.microsoft.com/office/drawing/2010/main">
                <a:solidFill>
                  <a:srgbClr val="FFFFFF"/>
                </a:solidFill>
              </a14:hiddenFill>
            </a:ext>
          </a:extLst>
        </p:spPr>
      </p:pic>
      <p:pic>
        <p:nvPicPr>
          <p:cNvPr id="8195" name="Picture 3">
            <a:extLst>
              <a:ext uri="{FF2B5EF4-FFF2-40B4-BE49-F238E27FC236}">
                <a16:creationId xmlns:a16="http://schemas.microsoft.com/office/drawing/2014/main" id="{159AF51D-1B40-A469-7C6D-DC7CE85244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83" t="-14555" r="-9955" b="2377"/>
          <a:stretch/>
        </p:blipFill>
        <p:spPr bwMode="auto">
          <a:xfrm>
            <a:off x="2876281" y="4025677"/>
            <a:ext cx="4978199" cy="2832323"/>
          </a:xfrm>
          <a:custGeom>
            <a:avLst/>
            <a:gdLst/>
            <a:ahLst/>
            <a:cxnLst/>
            <a:rect l="l" t="t" r="r" b="b"/>
            <a:pathLst>
              <a:path w="5148922" h="2409190">
                <a:moveTo>
                  <a:pt x="2574461" y="0"/>
                </a:moveTo>
                <a:cubicBezTo>
                  <a:pt x="3911983" y="0"/>
                  <a:pt x="5012087" y="1016507"/>
                  <a:pt x="5144375" y="2319127"/>
                </a:cubicBezTo>
                <a:lnTo>
                  <a:pt x="5148922" y="2409190"/>
                </a:lnTo>
                <a:lnTo>
                  <a:pt x="0" y="2409190"/>
                </a:lnTo>
                <a:lnTo>
                  <a:pt x="4548" y="2319127"/>
                </a:lnTo>
                <a:cubicBezTo>
                  <a:pt x="136837" y="1016507"/>
                  <a:pt x="1236939" y="0"/>
                  <a:pt x="2574461"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גרפיקה 4" descr="שתי צורות אורגני, מילוי אחד עם קווים">
            <a:extLst>
              <a:ext uri="{FF2B5EF4-FFF2-40B4-BE49-F238E27FC236}">
                <a16:creationId xmlns:a16="http://schemas.microsoft.com/office/drawing/2014/main" id="{09297AAE-866B-21D2-022D-336FA486A41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311" b="58274"/>
          <a:stretch/>
        </p:blipFill>
        <p:spPr>
          <a:xfrm rot="16200000">
            <a:off x="8124761" y="2790763"/>
            <a:ext cx="5115135" cy="3019340"/>
          </a:xfrm>
          <a:prstGeom prst="rect">
            <a:avLst/>
          </a:prstGeom>
          <a:effectLst>
            <a:glow rad="101600">
              <a:srgbClr val="754539">
                <a:alpha val="60000"/>
              </a:srgbClr>
            </a:glow>
          </a:effectLst>
        </p:spPr>
      </p:pic>
      <p:pic>
        <p:nvPicPr>
          <p:cNvPr id="6" name="גרפיקה 5" descr="שתי צורות אורגני, מילוי אחד עם קווים">
            <a:extLst>
              <a:ext uri="{FF2B5EF4-FFF2-40B4-BE49-F238E27FC236}">
                <a16:creationId xmlns:a16="http://schemas.microsoft.com/office/drawing/2014/main" id="{C090A6A3-17A6-0C14-B613-DA75BDF4FC1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41537" b="58274"/>
          <a:stretch/>
        </p:blipFill>
        <p:spPr>
          <a:xfrm rot="16200000">
            <a:off x="8567093" y="605566"/>
            <a:ext cx="4230472" cy="3019340"/>
          </a:xfrm>
          <a:prstGeom prst="rect">
            <a:avLst/>
          </a:prstGeom>
          <a:effectLst>
            <a:glow rad="101600">
              <a:srgbClr val="754539">
                <a:alpha val="60000"/>
              </a:srgbClr>
            </a:glow>
          </a:effectLst>
        </p:spPr>
      </p:pic>
      <p:pic>
        <p:nvPicPr>
          <p:cNvPr id="12" name="גרפיקה 11" descr="שתי צורות אורגני, מילוי אחד עם קווים">
            <a:extLst>
              <a:ext uri="{FF2B5EF4-FFF2-40B4-BE49-F238E27FC236}">
                <a16:creationId xmlns:a16="http://schemas.microsoft.com/office/drawing/2014/main" id="{A4E1FDA6-C07C-3673-EC0D-18A55F814A2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41537" b="58274"/>
          <a:stretch/>
        </p:blipFill>
        <p:spPr>
          <a:xfrm rot="16200000">
            <a:off x="8883053" y="4041136"/>
            <a:ext cx="4230472" cy="3019340"/>
          </a:xfrm>
          <a:prstGeom prst="rect">
            <a:avLst/>
          </a:prstGeom>
          <a:effectLst>
            <a:glow rad="101600">
              <a:srgbClr val="CA9D92">
                <a:alpha val="60000"/>
              </a:srgbClr>
            </a:glow>
          </a:effectLst>
        </p:spPr>
      </p:pic>
      <p:pic>
        <p:nvPicPr>
          <p:cNvPr id="8" name="גרפיקה 7" descr="שתי צורות אורגני, מילוי אחד עם קווים">
            <a:extLst>
              <a:ext uri="{FF2B5EF4-FFF2-40B4-BE49-F238E27FC236}">
                <a16:creationId xmlns:a16="http://schemas.microsoft.com/office/drawing/2014/main" id="{D49A4430-D78D-B985-18AA-2A937916297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41537" b="58274"/>
          <a:stretch/>
        </p:blipFill>
        <p:spPr>
          <a:xfrm rot="16200000">
            <a:off x="8717241" y="981250"/>
            <a:ext cx="4230472" cy="3019340"/>
          </a:xfrm>
          <a:prstGeom prst="rect">
            <a:avLst/>
          </a:prstGeom>
          <a:effectLst>
            <a:glow rad="101600">
              <a:srgbClr val="CA9D92">
                <a:alpha val="60000"/>
              </a:srgbClr>
            </a:glow>
          </a:effectLst>
        </p:spPr>
      </p:pic>
      <p:pic>
        <p:nvPicPr>
          <p:cNvPr id="7" name="גרפיקה 6" descr="שתי צורות אורגני, מילוי אחד עם קווים">
            <a:extLst>
              <a:ext uri="{FF2B5EF4-FFF2-40B4-BE49-F238E27FC236}">
                <a16:creationId xmlns:a16="http://schemas.microsoft.com/office/drawing/2014/main" id="{71369393-9CF5-F62C-AEBF-4FE4BAB03F1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311" b="58274"/>
          <a:stretch/>
        </p:blipFill>
        <p:spPr>
          <a:xfrm rot="16200000">
            <a:off x="8274909" y="3166447"/>
            <a:ext cx="5115135" cy="3019340"/>
          </a:xfrm>
          <a:prstGeom prst="rect">
            <a:avLst/>
          </a:prstGeom>
          <a:effectLst>
            <a:glow rad="101600">
              <a:srgbClr val="754539">
                <a:alpha val="60000"/>
              </a:srgbClr>
            </a:glow>
          </a:effectLst>
        </p:spPr>
      </p:pic>
      <p:pic>
        <p:nvPicPr>
          <p:cNvPr id="11" name="גרפיקה 10" descr="שתי צורות אורגני, מילוי אחד עם קווים">
            <a:extLst>
              <a:ext uri="{FF2B5EF4-FFF2-40B4-BE49-F238E27FC236}">
                <a16:creationId xmlns:a16="http://schemas.microsoft.com/office/drawing/2014/main" id="{CEBD2749-F40C-77E6-4DDA-F5937941AD2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41537" b="58274"/>
          <a:stretch/>
        </p:blipFill>
        <p:spPr>
          <a:xfrm rot="16200000">
            <a:off x="8854503" y="-638720"/>
            <a:ext cx="4230472" cy="3019340"/>
          </a:xfrm>
          <a:prstGeom prst="rect">
            <a:avLst/>
          </a:prstGeom>
          <a:effectLst>
            <a:glow rad="101600">
              <a:srgbClr val="754539">
                <a:alpha val="60000"/>
              </a:srgbClr>
            </a:glow>
          </a:effectLst>
        </p:spPr>
      </p:pic>
      <p:sp>
        <p:nvSpPr>
          <p:cNvPr id="4" name="Rectangle 1">
            <a:extLst>
              <a:ext uri="{FF2B5EF4-FFF2-40B4-BE49-F238E27FC236}">
                <a16:creationId xmlns:a16="http://schemas.microsoft.com/office/drawing/2014/main" id="{732588FF-17AD-4218-086E-0451F1168012}"/>
              </a:ext>
            </a:extLst>
          </p:cNvPr>
          <p:cNvSpPr>
            <a:spLocks noChangeArrowheads="1"/>
          </p:cNvSpPr>
          <p:nvPr/>
        </p:nvSpPr>
        <p:spPr bwMode="auto">
          <a:xfrm>
            <a:off x="6051637" y="1529592"/>
            <a:ext cx="5610120" cy="25545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lnSpcReduction="10000"/>
          </a:bodyPr>
          <a:lstStyle/>
          <a:p>
            <a:pPr marR="0" lvl="0" algn="l" rtl="0" fontAlgn="base">
              <a:lnSpc>
                <a:spcPct val="90000"/>
              </a:lnSpc>
              <a:spcBef>
                <a:spcPct val="0"/>
              </a:spcBef>
              <a:spcAft>
                <a:spcPts val="600"/>
              </a:spcAft>
              <a:buClrTx/>
              <a:buSzTx/>
              <a:tabLst/>
            </a:pPr>
            <a:r>
              <a:rPr kumimoji="0" lang="en-US" altLang="he-IL" sz="3200" b="0" i="0" u="none" strike="noStrike" cap="none" normalizeH="0" baseline="0" dirty="0">
                <a:ln>
                  <a:noFill/>
                </a:ln>
                <a:effectLst/>
              </a:rPr>
              <a:t>Analyzing those attributions can contribute to several fields, </a:t>
            </a:r>
            <a:br>
              <a:rPr kumimoji="0" lang="en-US" altLang="he-IL" sz="3200" b="0" i="0" u="none" strike="noStrike" cap="none" normalizeH="0" baseline="0" dirty="0">
                <a:ln>
                  <a:noFill/>
                </a:ln>
                <a:effectLst/>
              </a:rPr>
            </a:br>
            <a:r>
              <a:rPr kumimoji="0" lang="en-US" altLang="he-IL" sz="3200" b="0" i="0" u="none" strike="noStrike" cap="none" normalizeH="0" baseline="0" dirty="0">
                <a:ln>
                  <a:noFill/>
                </a:ln>
                <a:effectLst/>
              </a:rPr>
              <a:t>such as </a:t>
            </a:r>
            <a:r>
              <a:rPr kumimoji="0" lang="en-US" altLang="he-IL" sz="3200" b="1" i="0" u="none" strike="noStrike" cap="none" normalizeH="0" baseline="0" dirty="0">
                <a:ln>
                  <a:noFill/>
                </a:ln>
                <a:effectLst/>
              </a:rPr>
              <a:t>forensics, plagiarism detection, social networks analysis, identifying fake news or profiles</a:t>
            </a:r>
            <a:r>
              <a:rPr kumimoji="0" lang="en-US" altLang="he-IL" sz="3200" b="0" i="0" u="none" strike="noStrike" cap="none" normalizeH="0" baseline="0" dirty="0">
                <a:ln>
                  <a:noFill/>
                </a:ln>
                <a:effectLst/>
              </a:rPr>
              <a:t> and more.</a:t>
            </a:r>
          </a:p>
        </p:txBody>
      </p:sp>
      <p:sp>
        <p:nvSpPr>
          <p:cNvPr id="2" name="מציין מיקום של מספר שקופית 1">
            <a:extLst>
              <a:ext uri="{FF2B5EF4-FFF2-40B4-BE49-F238E27FC236}">
                <a16:creationId xmlns:a16="http://schemas.microsoft.com/office/drawing/2014/main" id="{8013626F-A1DF-17D1-1AE4-61EEE130C352}"/>
              </a:ext>
            </a:extLst>
          </p:cNvPr>
          <p:cNvSpPr>
            <a:spLocks noGrp="1"/>
          </p:cNvSpPr>
          <p:nvPr>
            <p:ph type="sldNum" sz="quarter" idx="12"/>
          </p:nvPr>
        </p:nvSpPr>
        <p:spPr/>
        <p:txBody>
          <a:bodyPr/>
          <a:lstStyle/>
          <a:p>
            <a:fld id="{E85705DE-40D5-443A-A608-960415842535}" type="slidenum">
              <a:rPr lang="he-IL" sz="3000" smtClean="0">
                <a:effectLst>
                  <a:outerShdw blurRad="38100" dist="38100" dir="2700000" algn="tl">
                    <a:srgbClr val="000000">
                      <a:alpha val="43137"/>
                    </a:srgbClr>
                  </a:outerShdw>
                </a:effectLst>
              </a:rPr>
              <a:t>6</a:t>
            </a:fld>
            <a:endParaRPr lang="he-IL" sz="3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453549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חץ: ימינה מחורץ 4">
            <a:extLst>
              <a:ext uri="{FF2B5EF4-FFF2-40B4-BE49-F238E27FC236}">
                <a16:creationId xmlns:a16="http://schemas.microsoft.com/office/drawing/2014/main" id="{1B5721DA-6CB7-24A1-2552-A39960472401}"/>
              </a:ext>
            </a:extLst>
          </p:cNvPr>
          <p:cNvSpPr/>
          <p:nvPr/>
        </p:nvSpPr>
        <p:spPr>
          <a:xfrm>
            <a:off x="5014919" y="2802690"/>
            <a:ext cx="885260" cy="249933"/>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6" name="גרפיקה 5" descr="Dמסמך עם מילוי מלא">
            <a:extLst>
              <a:ext uri="{FF2B5EF4-FFF2-40B4-BE49-F238E27FC236}">
                <a16:creationId xmlns:a16="http://schemas.microsoft.com/office/drawing/2014/main" id="{FD1E1897-678F-6954-3136-3A70B2667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6202" y="2603387"/>
            <a:ext cx="648540" cy="648540"/>
          </a:xfrm>
          <a:prstGeom prst="rect">
            <a:avLst/>
          </a:prstGeom>
        </p:spPr>
      </p:pic>
      <p:sp>
        <p:nvSpPr>
          <p:cNvPr id="8" name="קוביה 7">
            <a:extLst>
              <a:ext uri="{FF2B5EF4-FFF2-40B4-BE49-F238E27FC236}">
                <a16:creationId xmlns:a16="http://schemas.microsoft.com/office/drawing/2014/main" id="{6F24F16F-29A9-14EC-82A4-3B0586BA4D6E}"/>
              </a:ext>
            </a:extLst>
          </p:cNvPr>
          <p:cNvSpPr/>
          <p:nvPr/>
        </p:nvSpPr>
        <p:spPr>
          <a:xfrm>
            <a:off x="5925135" y="2414029"/>
            <a:ext cx="2028874" cy="1088863"/>
          </a:xfrm>
          <a:prstGeom prst="cube">
            <a:avLst/>
          </a:prstGeom>
          <a:ln>
            <a:solidFill>
              <a:schemeClr val="bg2">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PART model</a:t>
            </a:r>
            <a:endParaRPr lang="he-IL" dirty="0"/>
          </a:p>
        </p:txBody>
      </p:sp>
      <p:sp>
        <p:nvSpPr>
          <p:cNvPr id="10" name="חץ: ימינה מחורץ 9">
            <a:extLst>
              <a:ext uri="{FF2B5EF4-FFF2-40B4-BE49-F238E27FC236}">
                <a16:creationId xmlns:a16="http://schemas.microsoft.com/office/drawing/2014/main" id="{B1B2E6D5-4387-7A96-7F05-9F49F27CDEF7}"/>
              </a:ext>
            </a:extLst>
          </p:cNvPr>
          <p:cNvSpPr/>
          <p:nvPr/>
        </p:nvSpPr>
        <p:spPr>
          <a:xfrm>
            <a:off x="4979163" y="5371462"/>
            <a:ext cx="885260" cy="249933"/>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1" name="גרפיקה 10" descr="Dמסמך עם מילוי מלא">
            <a:extLst>
              <a:ext uri="{FF2B5EF4-FFF2-40B4-BE49-F238E27FC236}">
                <a16:creationId xmlns:a16="http://schemas.microsoft.com/office/drawing/2014/main" id="{4B3163A0-EDBE-C398-EEC1-8264CB24E9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6202" y="5084870"/>
            <a:ext cx="648540" cy="648540"/>
          </a:xfrm>
          <a:prstGeom prst="rect">
            <a:avLst/>
          </a:prstGeom>
        </p:spPr>
      </p:pic>
      <p:sp>
        <p:nvSpPr>
          <p:cNvPr id="13" name="קוביה 12">
            <a:extLst>
              <a:ext uri="{FF2B5EF4-FFF2-40B4-BE49-F238E27FC236}">
                <a16:creationId xmlns:a16="http://schemas.microsoft.com/office/drawing/2014/main" id="{BD9987E7-2059-043D-98F8-FF2A8469E824}"/>
              </a:ext>
            </a:extLst>
          </p:cNvPr>
          <p:cNvSpPr/>
          <p:nvPr/>
        </p:nvSpPr>
        <p:spPr>
          <a:xfrm>
            <a:off x="5925135" y="4864708"/>
            <a:ext cx="2028874" cy="1088863"/>
          </a:xfrm>
          <a:prstGeom prst="cube">
            <a:avLst/>
          </a:prstGeom>
          <a:ln>
            <a:solidFill>
              <a:schemeClr val="bg2">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PART model</a:t>
            </a:r>
            <a:endParaRPr lang="he-IL" dirty="0"/>
          </a:p>
        </p:txBody>
      </p:sp>
      <p:pic>
        <p:nvPicPr>
          <p:cNvPr id="14" name="Picture 2" descr="William Shakespeare - Wikipedia">
            <a:extLst>
              <a:ext uri="{FF2B5EF4-FFF2-40B4-BE49-F238E27FC236}">
                <a16:creationId xmlns:a16="http://schemas.microsoft.com/office/drawing/2014/main" id="{BA6CE05E-978E-9E19-CD3A-C3050337C5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43621" y="1733558"/>
            <a:ext cx="1740374" cy="22290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Picture 4" descr="Thief Flat Character Design. Bandit With Big Bag. Robber In Mask. Cartoon  Vector Illustration. Royalty Free SVG, Cliparts, Vectors, And Stock  Illustration. Image 76193016.">
            <a:extLst>
              <a:ext uri="{FF2B5EF4-FFF2-40B4-BE49-F238E27FC236}">
                <a16:creationId xmlns:a16="http://schemas.microsoft.com/office/drawing/2014/main" id="{833D078F-3CCE-DB4F-CADC-11C25A5E23C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08000" y="3926861"/>
            <a:ext cx="2715826" cy="26969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2772A1DC-B45D-D9B4-AC00-73AFB20FB3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2653" r="12653"/>
          <a:stretch/>
        </p:blipFill>
        <p:spPr bwMode="auto">
          <a:xfrm flipH="1">
            <a:off x="888106" y="4556262"/>
            <a:ext cx="1072516" cy="13640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7" name="חץ: ימינה מחורץ 16">
            <a:extLst>
              <a:ext uri="{FF2B5EF4-FFF2-40B4-BE49-F238E27FC236}">
                <a16:creationId xmlns:a16="http://schemas.microsoft.com/office/drawing/2014/main" id="{C3929A5E-C682-830B-D55A-534D8CF7D7D0}"/>
              </a:ext>
            </a:extLst>
          </p:cNvPr>
          <p:cNvSpPr/>
          <p:nvPr/>
        </p:nvSpPr>
        <p:spPr>
          <a:xfrm rot="1891841">
            <a:off x="7882870" y="3361489"/>
            <a:ext cx="1832650" cy="246417"/>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aphicFrame>
        <p:nvGraphicFramePr>
          <p:cNvPr id="19" name="טבלה 18">
            <a:extLst>
              <a:ext uri="{FF2B5EF4-FFF2-40B4-BE49-F238E27FC236}">
                <a16:creationId xmlns:a16="http://schemas.microsoft.com/office/drawing/2014/main" id="{19445F15-0128-5B78-CFDE-15723098719D}"/>
              </a:ext>
            </a:extLst>
          </p:cNvPr>
          <p:cNvGraphicFramePr>
            <a:graphicFrameLocks noGrp="1"/>
          </p:cNvGraphicFramePr>
          <p:nvPr>
            <p:extLst>
              <p:ext uri="{D42A27DB-BD31-4B8C-83A1-F6EECF244321}">
                <p14:modId xmlns:p14="http://schemas.microsoft.com/office/powerpoint/2010/main" val="2554970913"/>
              </p:ext>
            </p:extLst>
          </p:nvPr>
        </p:nvGraphicFramePr>
        <p:xfrm>
          <a:off x="9639026" y="3904034"/>
          <a:ext cx="2319271" cy="457200"/>
        </p:xfrm>
        <a:graphic>
          <a:graphicData uri="http://schemas.openxmlformats.org/drawingml/2006/table">
            <a:tbl>
              <a:tblPr rtl="1" firstRow="1" bandRow="1"/>
              <a:tblGrid>
                <a:gridCol w="497420">
                  <a:extLst>
                    <a:ext uri="{9D8B030D-6E8A-4147-A177-3AD203B41FA5}">
                      <a16:colId xmlns:a16="http://schemas.microsoft.com/office/drawing/2014/main" val="3484491490"/>
                    </a:ext>
                  </a:extLst>
                </a:gridCol>
                <a:gridCol w="411107">
                  <a:extLst>
                    <a:ext uri="{9D8B030D-6E8A-4147-A177-3AD203B41FA5}">
                      <a16:colId xmlns:a16="http://schemas.microsoft.com/office/drawing/2014/main" val="3663458439"/>
                    </a:ext>
                  </a:extLst>
                </a:gridCol>
                <a:gridCol w="470248">
                  <a:extLst>
                    <a:ext uri="{9D8B030D-6E8A-4147-A177-3AD203B41FA5}">
                      <a16:colId xmlns:a16="http://schemas.microsoft.com/office/drawing/2014/main" val="1812548662"/>
                    </a:ext>
                  </a:extLst>
                </a:gridCol>
                <a:gridCol w="470248">
                  <a:extLst>
                    <a:ext uri="{9D8B030D-6E8A-4147-A177-3AD203B41FA5}">
                      <a16:colId xmlns:a16="http://schemas.microsoft.com/office/drawing/2014/main" val="1566525484"/>
                    </a:ext>
                  </a:extLst>
                </a:gridCol>
                <a:gridCol w="470248">
                  <a:extLst>
                    <a:ext uri="{9D8B030D-6E8A-4147-A177-3AD203B41FA5}">
                      <a16:colId xmlns:a16="http://schemas.microsoft.com/office/drawing/2014/main" val="3851109761"/>
                    </a:ext>
                  </a:extLst>
                </a:gridCol>
              </a:tblGrid>
              <a:tr h="244252">
                <a:tc>
                  <a:txBody>
                    <a:bodyPr/>
                    <a:lstStyle/>
                    <a:p>
                      <a:pPr algn="ctr" rtl="0"/>
                      <a:r>
                        <a:rPr lang="en-US" sz="2400" dirty="0">
                          <a:solidFill>
                            <a:schemeClr val="bg1"/>
                          </a:solidFill>
                        </a:rPr>
                        <a:t>e</a:t>
                      </a:r>
                      <a:r>
                        <a:rPr lang="en-US" sz="1800" dirty="0">
                          <a:solidFill>
                            <a:schemeClr val="bg1"/>
                          </a:solidFill>
                        </a:rPr>
                        <a:t>k</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a:t>
                      </a:r>
                      <a:endParaRPr lang="he-IL" sz="24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3</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2</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1</a:t>
                      </a:r>
                      <a:endParaRPr lang="he-IL" sz="2400" dirty="0">
                        <a:solidFill>
                          <a:schemeClr val="bg1"/>
                        </a:solidFill>
                      </a:endParaRPr>
                    </a:p>
                  </a:txBody>
                  <a:tcPr anchor="ctr">
                    <a:solidFill>
                      <a:srgbClr val="C12525"/>
                    </a:solidFill>
                  </a:tcPr>
                </a:tc>
                <a:extLst>
                  <a:ext uri="{0D108BD9-81ED-4DB2-BD59-A6C34878D82A}">
                    <a16:rowId xmlns:a16="http://schemas.microsoft.com/office/drawing/2014/main" val="2111688409"/>
                  </a:ext>
                </a:extLst>
              </a:tr>
            </a:tbl>
          </a:graphicData>
        </a:graphic>
      </p:graphicFrame>
      <p:sp>
        <p:nvSpPr>
          <p:cNvPr id="20" name="מלבן 19">
            <a:extLst>
              <a:ext uri="{FF2B5EF4-FFF2-40B4-BE49-F238E27FC236}">
                <a16:creationId xmlns:a16="http://schemas.microsoft.com/office/drawing/2014/main" id="{7A9382D0-FCF4-6D1F-4E03-042CD3A8098F}"/>
              </a:ext>
            </a:extLst>
          </p:cNvPr>
          <p:cNvSpPr/>
          <p:nvPr/>
        </p:nvSpPr>
        <p:spPr>
          <a:xfrm>
            <a:off x="10411067" y="3251927"/>
            <a:ext cx="652923" cy="76944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E</a:t>
            </a:r>
            <a:endParaRPr lang="he-IL" sz="4400" b="0" cap="none" spc="0" dirty="0">
              <a:ln w="0"/>
              <a:solidFill>
                <a:schemeClr val="tx1"/>
              </a:solidFill>
              <a:effectLst>
                <a:outerShdw blurRad="38100" dist="19050" dir="2700000" algn="tl" rotWithShape="0">
                  <a:schemeClr val="dk1">
                    <a:alpha val="40000"/>
                  </a:schemeClr>
                </a:outerShdw>
              </a:effectLst>
            </a:endParaRPr>
          </a:p>
        </p:txBody>
      </p:sp>
      <p:sp>
        <p:nvSpPr>
          <p:cNvPr id="21" name="מלבן 20">
            <a:extLst>
              <a:ext uri="{FF2B5EF4-FFF2-40B4-BE49-F238E27FC236}">
                <a16:creationId xmlns:a16="http://schemas.microsoft.com/office/drawing/2014/main" id="{5C8EFA24-E966-868C-69F4-067C202BA508}"/>
              </a:ext>
            </a:extLst>
          </p:cNvPr>
          <p:cNvSpPr/>
          <p:nvPr/>
        </p:nvSpPr>
        <p:spPr>
          <a:xfrm>
            <a:off x="508000" y="50975"/>
            <a:ext cx="11176000"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Project’s goal: Plagiarism Detection</a:t>
            </a:r>
            <a:endParaRPr lang="he-IL" sz="5400" b="0" cap="none" spc="0" dirty="0">
              <a:ln w="0"/>
              <a:solidFill>
                <a:schemeClr val="tx1"/>
              </a:solidFill>
              <a:effectLst>
                <a:outerShdw blurRad="38100" dist="19050" dir="2700000" algn="tl" rotWithShape="0">
                  <a:schemeClr val="dk1">
                    <a:alpha val="40000"/>
                  </a:schemeClr>
                </a:outerShdw>
              </a:effectLst>
            </a:endParaRPr>
          </a:p>
        </p:txBody>
      </p:sp>
      <p:sp>
        <p:nvSpPr>
          <p:cNvPr id="2" name="חץ: ימינה מחורץ 1">
            <a:extLst>
              <a:ext uri="{FF2B5EF4-FFF2-40B4-BE49-F238E27FC236}">
                <a16:creationId xmlns:a16="http://schemas.microsoft.com/office/drawing/2014/main" id="{9DC13DD4-5AB0-D436-A80F-40CE2993C3FC}"/>
              </a:ext>
            </a:extLst>
          </p:cNvPr>
          <p:cNvSpPr/>
          <p:nvPr/>
        </p:nvSpPr>
        <p:spPr>
          <a:xfrm>
            <a:off x="3020765" y="2795116"/>
            <a:ext cx="885260" cy="249933"/>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חץ: ימינה מחורץ 2">
            <a:extLst>
              <a:ext uri="{FF2B5EF4-FFF2-40B4-BE49-F238E27FC236}">
                <a16:creationId xmlns:a16="http://schemas.microsoft.com/office/drawing/2014/main" id="{CACC2EE9-71F3-0918-459F-24511A8D875F}"/>
              </a:ext>
            </a:extLst>
          </p:cNvPr>
          <p:cNvSpPr/>
          <p:nvPr/>
        </p:nvSpPr>
        <p:spPr>
          <a:xfrm>
            <a:off x="3024585" y="5371462"/>
            <a:ext cx="885260" cy="249933"/>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חץ: ימינה מחורץ 3">
            <a:extLst>
              <a:ext uri="{FF2B5EF4-FFF2-40B4-BE49-F238E27FC236}">
                <a16:creationId xmlns:a16="http://schemas.microsoft.com/office/drawing/2014/main" id="{F7B0EFA1-47D8-DFED-BF77-30638F57B987}"/>
              </a:ext>
            </a:extLst>
          </p:cNvPr>
          <p:cNvSpPr/>
          <p:nvPr/>
        </p:nvSpPr>
        <p:spPr>
          <a:xfrm rot="19044325">
            <a:off x="7880051" y="4720300"/>
            <a:ext cx="1832650" cy="246417"/>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תיבת טקסט 8">
            <a:extLst>
              <a:ext uri="{FF2B5EF4-FFF2-40B4-BE49-F238E27FC236}">
                <a16:creationId xmlns:a16="http://schemas.microsoft.com/office/drawing/2014/main" id="{62E75FE3-A767-6336-560A-FE0E4F5BAE6E}"/>
              </a:ext>
            </a:extLst>
          </p:cNvPr>
          <p:cNvSpPr txBox="1"/>
          <p:nvPr/>
        </p:nvSpPr>
        <p:spPr>
          <a:xfrm>
            <a:off x="577831" y="970892"/>
            <a:ext cx="11048999" cy="523220"/>
          </a:xfrm>
          <a:prstGeom prst="rect">
            <a:avLst/>
          </a:prstGeom>
          <a:noFill/>
        </p:spPr>
        <p:txBody>
          <a:bodyPr wrap="square">
            <a:spAutoFit/>
          </a:bodyPr>
          <a:lstStyle/>
          <a:p>
            <a:pPr algn="ctr" rtl="0"/>
            <a:r>
              <a:rPr kumimoji="0" lang="en-US" altLang="he-IL" sz="2800" b="0" i="0" u="none" strike="noStrike" cap="none" normalizeH="0" baseline="0" dirty="0">
                <a:ln>
                  <a:noFill/>
                </a:ln>
                <a:effectLst/>
              </a:rPr>
              <a:t>Specifically for texts </a:t>
            </a:r>
            <a:r>
              <a:rPr lang="en-US" altLang="he-IL" sz="2800" dirty="0"/>
              <a:t>written by </a:t>
            </a:r>
            <a:r>
              <a:rPr lang="en-US" altLang="he-IL" sz="2800" b="1" dirty="0"/>
              <a:t>Shakespeare</a:t>
            </a:r>
            <a:r>
              <a:rPr lang="en-US" altLang="he-IL" sz="2800" dirty="0"/>
              <a:t>.</a:t>
            </a:r>
            <a:endParaRPr lang="he-IL" sz="2800" dirty="0"/>
          </a:p>
        </p:txBody>
      </p:sp>
      <p:sp>
        <p:nvSpPr>
          <p:cNvPr id="7" name="מציין מיקום של מספר שקופית 6">
            <a:extLst>
              <a:ext uri="{FF2B5EF4-FFF2-40B4-BE49-F238E27FC236}">
                <a16:creationId xmlns:a16="http://schemas.microsoft.com/office/drawing/2014/main" id="{63FF4CE7-96EA-13E2-106B-4D52E1F9C493}"/>
              </a:ext>
            </a:extLst>
          </p:cNvPr>
          <p:cNvSpPr>
            <a:spLocks noGrp="1"/>
          </p:cNvSpPr>
          <p:nvPr>
            <p:ph type="sldNum" sz="quarter" idx="12"/>
          </p:nvPr>
        </p:nvSpPr>
        <p:spPr/>
        <p:txBody>
          <a:bodyPr/>
          <a:lstStyle/>
          <a:p>
            <a:fld id="{E85705DE-40D5-443A-A608-960415842535}" type="slidenum">
              <a:rPr lang="he-IL" sz="3000" smtClean="0">
                <a:solidFill>
                  <a:schemeClr val="bg2">
                    <a:lumMod val="50000"/>
                  </a:schemeClr>
                </a:solidFill>
                <a:effectLst>
                  <a:outerShdw blurRad="38100" dist="38100" dir="2700000" algn="tl">
                    <a:srgbClr val="000000">
                      <a:alpha val="43137"/>
                    </a:srgbClr>
                  </a:outerShdw>
                </a:effectLst>
              </a:rPr>
              <a:t>7</a:t>
            </a:fld>
            <a:endParaRPr lang="he-IL" sz="3000" dirty="0">
              <a:solidFill>
                <a:schemeClr val="bg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90652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תיבת טקסט 4">
            <a:extLst>
              <a:ext uri="{FF2B5EF4-FFF2-40B4-BE49-F238E27FC236}">
                <a16:creationId xmlns:a16="http://schemas.microsoft.com/office/drawing/2014/main" id="{315CFB09-45E8-E687-0A01-073063520C21}"/>
              </a:ext>
            </a:extLst>
          </p:cNvPr>
          <p:cNvSpPr txBox="1"/>
          <p:nvPr/>
        </p:nvSpPr>
        <p:spPr>
          <a:xfrm>
            <a:off x="228600" y="475488"/>
            <a:ext cx="11795760" cy="2953511"/>
          </a:xfrm>
          <a:prstGeom prst="rect">
            <a:avLst/>
          </a:prstGeom>
        </p:spPr>
        <p:txBody>
          <a:bodyPr vert="horz" lIns="91440" tIns="45720" rIns="91440" bIns="45720" rtlCol="0">
            <a:normAutofit/>
          </a:bodyPr>
          <a:lstStyle/>
          <a:p>
            <a:pPr algn="l" rtl="0">
              <a:lnSpc>
                <a:spcPct val="90000"/>
              </a:lnSpc>
              <a:spcAft>
                <a:spcPts val="600"/>
              </a:spcAft>
            </a:pPr>
            <a:r>
              <a:rPr lang="en-US" sz="3200" b="1" dirty="0">
                <a:latin typeface="+mj-lt"/>
              </a:rPr>
              <a:t>An authorship embedding is</a:t>
            </a:r>
            <a:r>
              <a:rPr lang="en-US" sz="3200" b="0" i="0" u="none" strike="noStrike" dirty="0">
                <a:effectLst/>
                <a:latin typeface="+mj-lt"/>
              </a:rPr>
              <a:t> a representation of a document’s author’s </a:t>
            </a:r>
            <a:r>
              <a:rPr lang="en-US" sz="3200" b="1" i="0" u="none" strike="noStrike" dirty="0">
                <a:effectLst/>
                <a:latin typeface="+mj-lt"/>
              </a:rPr>
              <a:t>style </a:t>
            </a:r>
            <a:r>
              <a:rPr lang="en-US" sz="3200" b="0" i="0" u="none" strike="noStrike" dirty="0">
                <a:effectLst/>
                <a:latin typeface="+mj-lt"/>
              </a:rPr>
              <a:t>as a </a:t>
            </a:r>
            <a:r>
              <a:rPr lang="en-US" sz="3200" b="1" i="0" u="none" strike="noStrike" dirty="0">
                <a:effectLst/>
                <a:latin typeface="+mj-lt"/>
              </a:rPr>
              <a:t>numerical vector</a:t>
            </a:r>
            <a:r>
              <a:rPr lang="en-US" sz="3200" b="0" i="0" u="none" strike="noStrike" dirty="0">
                <a:effectLst/>
                <a:latin typeface="+mj-lt"/>
              </a:rPr>
              <a:t>. </a:t>
            </a:r>
            <a:r>
              <a:rPr lang="en-US" sz="3200" dirty="0"/>
              <a:t>Each document representation will be </a:t>
            </a:r>
            <a:r>
              <a:rPr lang="en-US" sz="3200" b="1" dirty="0"/>
              <a:t>aligned towards</a:t>
            </a:r>
            <a:r>
              <a:rPr lang="en-US" sz="3200" dirty="0"/>
              <a:t> the document’s </a:t>
            </a:r>
            <a:r>
              <a:rPr lang="en-US" sz="3200" b="1" dirty="0"/>
              <a:t>author </a:t>
            </a:r>
            <a:r>
              <a:rPr lang="en-US" sz="3200" dirty="0"/>
              <a:t>and </a:t>
            </a:r>
            <a:r>
              <a:rPr lang="en-US" sz="3200" b="1" dirty="0"/>
              <a:t>not its contents</a:t>
            </a:r>
            <a:r>
              <a:rPr lang="en-US" sz="3200" dirty="0"/>
              <a:t>. </a:t>
            </a:r>
            <a:endParaRPr lang="en-US" sz="3200" b="0" i="0" u="none" strike="noStrike" dirty="0">
              <a:effectLst/>
            </a:endParaRPr>
          </a:p>
          <a:p>
            <a:pPr algn="l" rtl="0">
              <a:lnSpc>
                <a:spcPct val="90000"/>
              </a:lnSpc>
              <a:spcBef>
                <a:spcPts val="0"/>
              </a:spcBef>
              <a:spcAft>
                <a:spcPts val="600"/>
              </a:spcAft>
            </a:pPr>
            <a:br>
              <a:rPr lang="en-US" sz="3200" b="0" i="0" u="none" strike="noStrike" dirty="0">
                <a:effectLst/>
              </a:rPr>
            </a:br>
            <a:r>
              <a:rPr lang="en-US" sz="3200" b="0" i="0" u="none" strike="noStrike" dirty="0">
                <a:effectLst/>
                <a:latin typeface="+mj-lt"/>
              </a:rPr>
              <a:t>Authorship embeddings are generated by a semi-supervised </a:t>
            </a:r>
            <a:r>
              <a:rPr lang="en-US" sz="3200" b="1" i="0" u="none" strike="noStrike" dirty="0">
                <a:effectLst/>
                <a:latin typeface="+mj-lt"/>
              </a:rPr>
              <a:t>contrastive learning approach.</a:t>
            </a:r>
            <a:endParaRPr lang="en-US" sz="3200" b="0" i="0" u="none" strike="noStrike" dirty="0">
              <a:effectLst/>
            </a:endParaRPr>
          </a:p>
        </p:txBody>
      </p:sp>
      <p:sp>
        <p:nvSpPr>
          <p:cNvPr id="2" name="מציין מיקום של מספר שקופית 1">
            <a:extLst>
              <a:ext uri="{FF2B5EF4-FFF2-40B4-BE49-F238E27FC236}">
                <a16:creationId xmlns:a16="http://schemas.microsoft.com/office/drawing/2014/main" id="{2ABAF7AD-B08A-DB42-954D-A83CB84CC1F8}"/>
              </a:ext>
            </a:extLst>
          </p:cNvPr>
          <p:cNvSpPr>
            <a:spLocks noGrp="1"/>
          </p:cNvSpPr>
          <p:nvPr>
            <p:ph type="sldNum" sz="quarter" idx="12"/>
          </p:nvPr>
        </p:nvSpPr>
        <p:spPr/>
        <p:txBody>
          <a:bodyPr/>
          <a:lstStyle/>
          <a:p>
            <a:fld id="{E85705DE-40D5-443A-A608-960415842535}" type="slidenum">
              <a:rPr lang="he-IL" sz="3000" smtClean="0">
                <a:solidFill>
                  <a:schemeClr val="bg2">
                    <a:lumMod val="50000"/>
                  </a:schemeClr>
                </a:solidFill>
                <a:effectLst>
                  <a:outerShdw blurRad="38100" dist="38100" dir="2700000" algn="tl">
                    <a:srgbClr val="000000">
                      <a:alpha val="43137"/>
                    </a:srgbClr>
                  </a:outerShdw>
                </a:effectLst>
              </a:rPr>
              <a:t>8</a:t>
            </a:fld>
            <a:endParaRPr lang="he-IL" sz="3000" dirty="0">
              <a:solidFill>
                <a:schemeClr val="bg2">
                  <a:lumMod val="50000"/>
                </a:schemeClr>
              </a:solidFill>
              <a:effectLst>
                <a:outerShdw blurRad="38100" dist="38100" dir="2700000" algn="tl">
                  <a:srgbClr val="000000">
                    <a:alpha val="43137"/>
                  </a:srgbClr>
                </a:outerShdw>
              </a:effectLst>
            </a:endParaRPr>
          </a:p>
        </p:txBody>
      </p:sp>
      <p:graphicFrame>
        <p:nvGraphicFramePr>
          <p:cNvPr id="3" name="טבלה 2">
            <a:extLst>
              <a:ext uri="{FF2B5EF4-FFF2-40B4-BE49-F238E27FC236}">
                <a16:creationId xmlns:a16="http://schemas.microsoft.com/office/drawing/2014/main" id="{10C62AA0-9BC0-601B-6075-9E0198FA506F}"/>
              </a:ext>
            </a:extLst>
          </p:cNvPr>
          <p:cNvGraphicFramePr>
            <a:graphicFrameLocks noGrp="1"/>
          </p:cNvGraphicFramePr>
          <p:nvPr>
            <p:extLst>
              <p:ext uri="{D42A27DB-BD31-4B8C-83A1-F6EECF244321}">
                <p14:modId xmlns:p14="http://schemas.microsoft.com/office/powerpoint/2010/main" val="1953733011"/>
              </p:ext>
            </p:extLst>
          </p:nvPr>
        </p:nvGraphicFramePr>
        <p:xfrm>
          <a:off x="4134337" y="4547450"/>
          <a:ext cx="3345455" cy="838117"/>
        </p:xfrm>
        <a:graphic>
          <a:graphicData uri="http://schemas.openxmlformats.org/drawingml/2006/table">
            <a:tbl>
              <a:tblPr rtl="1" firstRow="1" bandRow="1"/>
              <a:tblGrid>
                <a:gridCol w="717508">
                  <a:extLst>
                    <a:ext uri="{9D8B030D-6E8A-4147-A177-3AD203B41FA5}">
                      <a16:colId xmlns:a16="http://schemas.microsoft.com/office/drawing/2014/main" val="3484491490"/>
                    </a:ext>
                  </a:extLst>
                </a:gridCol>
                <a:gridCol w="593005">
                  <a:extLst>
                    <a:ext uri="{9D8B030D-6E8A-4147-A177-3AD203B41FA5}">
                      <a16:colId xmlns:a16="http://schemas.microsoft.com/office/drawing/2014/main" val="3663458439"/>
                    </a:ext>
                  </a:extLst>
                </a:gridCol>
                <a:gridCol w="678314">
                  <a:extLst>
                    <a:ext uri="{9D8B030D-6E8A-4147-A177-3AD203B41FA5}">
                      <a16:colId xmlns:a16="http://schemas.microsoft.com/office/drawing/2014/main" val="1812548662"/>
                    </a:ext>
                  </a:extLst>
                </a:gridCol>
                <a:gridCol w="678314">
                  <a:extLst>
                    <a:ext uri="{9D8B030D-6E8A-4147-A177-3AD203B41FA5}">
                      <a16:colId xmlns:a16="http://schemas.microsoft.com/office/drawing/2014/main" val="1566525484"/>
                    </a:ext>
                  </a:extLst>
                </a:gridCol>
                <a:gridCol w="678314">
                  <a:extLst>
                    <a:ext uri="{9D8B030D-6E8A-4147-A177-3AD203B41FA5}">
                      <a16:colId xmlns:a16="http://schemas.microsoft.com/office/drawing/2014/main" val="3851109761"/>
                    </a:ext>
                  </a:extLst>
                </a:gridCol>
              </a:tblGrid>
              <a:tr h="838117">
                <a:tc>
                  <a:txBody>
                    <a:bodyPr/>
                    <a:lstStyle/>
                    <a:p>
                      <a:pPr algn="ctr" rtl="0"/>
                      <a:r>
                        <a:rPr lang="en-US" sz="2400" dirty="0">
                          <a:solidFill>
                            <a:schemeClr val="bg1"/>
                          </a:solidFill>
                        </a:rPr>
                        <a:t>e</a:t>
                      </a:r>
                      <a:r>
                        <a:rPr lang="en-US" sz="1800" dirty="0">
                          <a:solidFill>
                            <a:schemeClr val="bg1"/>
                          </a:solidFill>
                        </a:rPr>
                        <a:t>k</a:t>
                      </a:r>
                      <a:endParaRPr lang="he-IL" sz="1800" dirty="0">
                        <a:solidFill>
                          <a:schemeClr val="bg1"/>
                        </a:solidFill>
                      </a:endParaRPr>
                    </a:p>
                  </a:txBody>
                  <a:tcPr anchor="ctr">
                    <a:solidFill>
                      <a:srgbClr val="C12525"/>
                    </a:solidFill>
                  </a:tcPr>
                </a:tc>
                <a:tc>
                  <a:txBody>
                    <a:bodyPr/>
                    <a:lstStyle/>
                    <a:p>
                      <a:pPr algn="ctr" rtl="0"/>
                      <a:r>
                        <a:rPr lang="en-US" sz="2400" dirty="0">
                          <a:solidFill>
                            <a:schemeClr val="bg1"/>
                          </a:solidFill>
                        </a:rPr>
                        <a:t>…</a:t>
                      </a:r>
                      <a:endParaRPr lang="he-IL" sz="2400" dirty="0">
                        <a:solidFill>
                          <a:schemeClr val="bg1"/>
                        </a:solidFill>
                      </a:endParaRPr>
                    </a:p>
                  </a:txBody>
                  <a:tcPr anchor="ctr">
                    <a:solidFill>
                      <a:srgbClr val="C12525"/>
                    </a:solidFill>
                  </a:tcPr>
                </a:tc>
                <a:tc>
                  <a:txBody>
                    <a:bodyPr/>
                    <a:lstStyle/>
                    <a:p>
                      <a:pPr algn="ctr" rtl="0"/>
                      <a:r>
                        <a:rPr lang="en-US" sz="2400" dirty="0">
                          <a:solidFill>
                            <a:schemeClr val="bg1"/>
                          </a:solidFill>
                        </a:rPr>
                        <a:t>e</a:t>
                      </a:r>
                      <a:r>
                        <a:rPr lang="en-US" sz="1800" dirty="0">
                          <a:solidFill>
                            <a:schemeClr val="bg1"/>
                          </a:solidFill>
                        </a:rPr>
                        <a:t>3</a:t>
                      </a:r>
                      <a:endParaRPr lang="he-IL" sz="1800" dirty="0">
                        <a:solidFill>
                          <a:schemeClr val="bg1"/>
                        </a:solidFill>
                      </a:endParaRPr>
                    </a:p>
                  </a:txBody>
                  <a:tcPr anchor="ctr">
                    <a:solidFill>
                      <a:srgbClr val="C12525"/>
                    </a:solidFill>
                  </a:tcPr>
                </a:tc>
                <a:tc>
                  <a:txBody>
                    <a:bodyPr/>
                    <a:lstStyle/>
                    <a:p>
                      <a:pPr algn="ctr" rtl="0"/>
                      <a:r>
                        <a:rPr lang="en-US" sz="2400" dirty="0">
                          <a:solidFill>
                            <a:schemeClr val="bg1"/>
                          </a:solidFill>
                        </a:rPr>
                        <a:t>e</a:t>
                      </a:r>
                      <a:r>
                        <a:rPr lang="en-US" sz="1800" dirty="0">
                          <a:solidFill>
                            <a:schemeClr val="bg1"/>
                          </a:solidFill>
                        </a:rPr>
                        <a:t>2</a:t>
                      </a:r>
                      <a:endParaRPr lang="he-IL" sz="1800" dirty="0">
                        <a:solidFill>
                          <a:schemeClr val="bg1"/>
                        </a:solidFill>
                      </a:endParaRPr>
                    </a:p>
                  </a:txBody>
                  <a:tcPr anchor="ctr">
                    <a:solidFill>
                      <a:srgbClr val="C12525"/>
                    </a:solidFill>
                  </a:tcPr>
                </a:tc>
                <a:tc>
                  <a:txBody>
                    <a:bodyPr/>
                    <a:lstStyle/>
                    <a:p>
                      <a:pPr algn="ctr" rtl="0"/>
                      <a:r>
                        <a:rPr lang="en-US" sz="2400" dirty="0">
                          <a:solidFill>
                            <a:schemeClr val="bg1"/>
                          </a:solidFill>
                        </a:rPr>
                        <a:t>e</a:t>
                      </a:r>
                      <a:r>
                        <a:rPr lang="en-US" sz="1800" dirty="0">
                          <a:solidFill>
                            <a:schemeClr val="bg1"/>
                          </a:solidFill>
                        </a:rPr>
                        <a:t>1</a:t>
                      </a:r>
                      <a:endParaRPr lang="he-IL" sz="2400" dirty="0">
                        <a:solidFill>
                          <a:schemeClr val="bg1"/>
                        </a:solidFill>
                      </a:endParaRPr>
                    </a:p>
                  </a:txBody>
                  <a:tcPr anchor="ctr">
                    <a:solidFill>
                      <a:srgbClr val="C12525"/>
                    </a:solidFill>
                  </a:tcPr>
                </a:tc>
                <a:extLst>
                  <a:ext uri="{0D108BD9-81ED-4DB2-BD59-A6C34878D82A}">
                    <a16:rowId xmlns:a16="http://schemas.microsoft.com/office/drawing/2014/main" val="2111688409"/>
                  </a:ext>
                </a:extLst>
              </a:tr>
            </a:tbl>
          </a:graphicData>
        </a:graphic>
      </p:graphicFrame>
      <p:sp>
        <p:nvSpPr>
          <p:cNvPr id="4" name="מלבן 3">
            <a:extLst>
              <a:ext uri="{FF2B5EF4-FFF2-40B4-BE49-F238E27FC236}">
                <a16:creationId xmlns:a16="http://schemas.microsoft.com/office/drawing/2014/main" id="{2DFE20EF-C29B-C2B8-64C0-AB4543D4DB7B}"/>
              </a:ext>
            </a:extLst>
          </p:cNvPr>
          <p:cNvSpPr/>
          <p:nvPr/>
        </p:nvSpPr>
        <p:spPr>
          <a:xfrm>
            <a:off x="5336156" y="3778009"/>
            <a:ext cx="941815" cy="76944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E</a:t>
            </a:r>
            <a:endParaRPr lang="he-IL"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44080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7FF"/>
        </a:solidFill>
        <a:effectLst/>
      </p:bgPr>
    </p:bg>
    <p:spTree>
      <p:nvGrpSpPr>
        <p:cNvPr id="1" name=""/>
        <p:cNvGrpSpPr/>
        <p:nvPr/>
      </p:nvGrpSpPr>
      <p:grpSpPr>
        <a:xfrm>
          <a:off x="0" y="0"/>
          <a:ext cx="0" cy="0"/>
          <a:chOff x="0" y="0"/>
          <a:chExt cx="0" cy="0"/>
        </a:xfrm>
      </p:grpSpPr>
      <p:pic>
        <p:nvPicPr>
          <p:cNvPr id="35" name="גרפיקה 34" descr="עיגול מלא עם צלב זעיר">
            <a:extLst>
              <a:ext uri="{FF2B5EF4-FFF2-40B4-BE49-F238E27FC236}">
                <a16:creationId xmlns:a16="http://schemas.microsoft.com/office/drawing/2014/main" id="{764659C0-8532-7C0F-56FF-7E3D3BD763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3508" y="2901122"/>
            <a:ext cx="6858000" cy="6858000"/>
          </a:xfrm>
          <a:prstGeom prst="rect">
            <a:avLst/>
          </a:prstGeom>
        </p:spPr>
      </p:pic>
      <p:pic>
        <p:nvPicPr>
          <p:cNvPr id="36" name="גרפיקה 35" descr="עיגול מלא עם צלב זעיר">
            <a:extLst>
              <a:ext uri="{FF2B5EF4-FFF2-40B4-BE49-F238E27FC236}">
                <a16:creationId xmlns:a16="http://schemas.microsoft.com/office/drawing/2014/main" id="{3F3C1B10-9E42-135D-8011-589C1F1EDB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3152" y="4154796"/>
            <a:ext cx="6858000" cy="6858000"/>
          </a:xfrm>
          <a:prstGeom prst="rect">
            <a:avLst/>
          </a:prstGeom>
        </p:spPr>
      </p:pic>
      <p:pic>
        <p:nvPicPr>
          <p:cNvPr id="37" name="גרפיקה 36" descr="עיגול מלא עם צלב זעיר">
            <a:extLst>
              <a:ext uri="{FF2B5EF4-FFF2-40B4-BE49-F238E27FC236}">
                <a16:creationId xmlns:a16="http://schemas.microsoft.com/office/drawing/2014/main" id="{F5665428-1B4B-10AC-522E-333FB4DAEB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296" y="3522244"/>
            <a:ext cx="6858000" cy="6858000"/>
          </a:xfrm>
          <a:prstGeom prst="rect">
            <a:avLst/>
          </a:prstGeom>
        </p:spPr>
      </p:pic>
      <p:pic>
        <p:nvPicPr>
          <p:cNvPr id="31" name="גרפיקה 30" descr="עיגול מלא עם צלב זעיר">
            <a:extLst>
              <a:ext uri="{FF2B5EF4-FFF2-40B4-BE49-F238E27FC236}">
                <a16:creationId xmlns:a16="http://schemas.microsoft.com/office/drawing/2014/main" id="{D289609C-6727-4D15-279A-3D40A6AE10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4788" y="-3413758"/>
            <a:ext cx="6858000" cy="6858000"/>
          </a:xfrm>
          <a:prstGeom prst="rect">
            <a:avLst/>
          </a:prstGeom>
        </p:spPr>
      </p:pic>
      <p:pic>
        <p:nvPicPr>
          <p:cNvPr id="33" name="גרפיקה 32" descr="עיגול מלא עם צלב זעיר">
            <a:extLst>
              <a:ext uri="{FF2B5EF4-FFF2-40B4-BE49-F238E27FC236}">
                <a16:creationId xmlns:a16="http://schemas.microsoft.com/office/drawing/2014/main" id="{662EFD24-23A4-D81A-AB6F-F7B1F6E8E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1448" y="-2160084"/>
            <a:ext cx="6858000" cy="6858000"/>
          </a:xfrm>
          <a:prstGeom prst="rect">
            <a:avLst/>
          </a:prstGeom>
        </p:spPr>
      </p:pic>
      <p:pic>
        <p:nvPicPr>
          <p:cNvPr id="34" name="גרפיקה 33" descr="עיגול מלא עם צלב זעיר">
            <a:extLst>
              <a:ext uri="{FF2B5EF4-FFF2-40B4-BE49-F238E27FC236}">
                <a16:creationId xmlns:a16="http://schemas.microsoft.com/office/drawing/2014/main" id="{9FBF8803-D0D6-E497-FD3D-7596726AD8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4000" y="-2792636"/>
            <a:ext cx="6858000" cy="6858000"/>
          </a:xfrm>
          <a:prstGeom prst="rect">
            <a:avLst/>
          </a:prstGeom>
        </p:spPr>
      </p:pic>
      <p:pic>
        <p:nvPicPr>
          <p:cNvPr id="32" name="גרפיקה 31" descr="צורת פינת אורגני">
            <a:extLst>
              <a:ext uri="{FF2B5EF4-FFF2-40B4-BE49-F238E27FC236}">
                <a16:creationId xmlns:a16="http://schemas.microsoft.com/office/drawing/2014/main" id="{15177521-3991-B802-6B2F-90986A90413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49599" r="13809"/>
          <a:stretch/>
        </p:blipFill>
        <p:spPr>
          <a:xfrm rot="10800000">
            <a:off x="4613629" y="-664768"/>
            <a:ext cx="8376042" cy="3830362"/>
          </a:xfrm>
          <a:prstGeom prst="rect">
            <a:avLst/>
          </a:prstGeom>
          <a:effectLst>
            <a:softEdge rad="127000"/>
          </a:effectLst>
        </p:spPr>
      </p:pic>
      <p:pic>
        <p:nvPicPr>
          <p:cNvPr id="29" name="גרפיקה 28" descr="צורת פינת אורגני">
            <a:extLst>
              <a:ext uri="{FF2B5EF4-FFF2-40B4-BE49-F238E27FC236}">
                <a16:creationId xmlns:a16="http://schemas.microsoft.com/office/drawing/2014/main" id="{8A921BE8-E365-CC5A-F468-CEB163801E6A}"/>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50884" r="11631"/>
          <a:stretch/>
        </p:blipFill>
        <p:spPr>
          <a:xfrm>
            <a:off x="-519757" y="4236930"/>
            <a:ext cx="8122973" cy="3530741"/>
          </a:xfrm>
          <a:prstGeom prst="rect">
            <a:avLst/>
          </a:prstGeom>
          <a:effectLst>
            <a:softEdge rad="127000"/>
          </a:effectLst>
        </p:spPr>
      </p:pic>
      <p:sp>
        <p:nvSpPr>
          <p:cNvPr id="3" name="תיבת טקסט 2">
            <a:extLst>
              <a:ext uri="{FF2B5EF4-FFF2-40B4-BE49-F238E27FC236}">
                <a16:creationId xmlns:a16="http://schemas.microsoft.com/office/drawing/2014/main" id="{EE392353-CAAE-69F0-6702-A33C25853F16}"/>
              </a:ext>
            </a:extLst>
          </p:cNvPr>
          <p:cNvSpPr txBox="1"/>
          <p:nvPr/>
        </p:nvSpPr>
        <p:spPr>
          <a:xfrm>
            <a:off x="261257" y="321844"/>
            <a:ext cx="11654972" cy="2062103"/>
          </a:xfrm>
          <a:prstGeom prst="rect">
            <a:avLst/>
          </a:prstGeom>
          <a:noFill/>
        </p:spPr>
        <p:txBody>
          <a:bodyPr wrap="square">
            <a:spAutoFit/>
          </a:bodyPr>
          <a:lstStyle/>
          <a:p>
            <a:pPr algn="l" rtl="0">
              <a:spcBef>
                <a:spcPts val="800"/>
              </a:spcBef>
              <a:spcAft>
                <a:spcPts val="0"/>
              </a:spcAft>
            </a:pPr>
            <a:r>
              <a:rPr lang="en-US" sz="3200" b="0" i="0" u="none" strike="noStrike" dirty="0">
                <a:solidFill>
                  <a:srgbClr val="000000"/>
                </a:solidFill>
                <a:effectLst/>
                <a:latin typeface="Calibri" panose="020F0502020204030204" pitchFamily="34" charset="0"/>
              </a:rPr>
              <a:t>Each embedding </a:t>
            </a:r>
            <a:r>
              <a:rPr lang="en-US" sz="3200" b="0" i="0" u="none" strike="noStrike" dirty="0" err="1">
                <a:solidFill>
                  <a:srgbClr val="000000"/>
                </a:solidFill>
                <a:effectLst/>
                <a:latin typeface="Calibri" panose="020F0502020204030204" pitchFamily="34" charset="0"/>
              </a:rPr>
              <a:t>Ei</a:t>
            </a:r>
            <a:r>
              <a:rPr lang="en-US" sz="3200" b="0" i="0" u="none" strike="noStrike" dirty="0">
                <a:solidFill>
                  <a:srgbClr val="000000"/>
                </a:solidFill>
                <a:effectLst/>
                <a:latin typeface="Calibri" panose="020F0502020204030204" pitchFamily="34" charset="0"/>
              </a:rPr>
              <a:t> represents textual documents embedded in a </a:t>
            </a:r>
            <a:r>
              <a:rPr lang="en-US" sz="3200" b="1" i="0" u="none" strike="noStrike" dirty="0">
                <a:solidFill>
                  <a:srgbClr val="000000"/>
                </a:solidFill>
                <a:effectLst/>
                <a:latin typeface="Calibri" panose="020F0502020204030204" pitchFamily="34" charset="0"/>
              </a:rPr>
              <a:t>numerical space</a:t>
            </a:r>
            <a:r>
              <a:rPr lang="en-US" sz="3200" b="0" i="0" u="none" strike="noStrike" dirty="0">
                <a:solidFill>
                  <a:srgbClr val="000000"/>
                </a:solidFill>
                <a:effectLst/>
                <a:latin typeface="Calibri" panose="020F0502020204030204" pitchFamily="34" charset="0"/>
              </a:rPr>
              <a:t>. </a:t>
            </a:r>
            <a:br>
              <a:rPr lang="en-US" sz="3200" b="0" i="0" u="none" strike="noStrike" dirty="0">
                <a:solidFill>
                  <a:srgbClr val="000000"/>
                </a:solidFill>
                <a:effectLst/>
                <a:latin typeface="Calibri" panose="020F0502020204030204" pitchFamily="34" charset="0"/>
              </a:rPr>
            </a:br>
            <a:r>
              <a:rPr lang="en-US" sz="3200" b="0" i="0" u="none" strike="noStrike" dirty="0">
                <a:solidFill>
                  <a:srgbClr val="000000"/>
                </a:solidFill>
                <a:effectLst/>
                <a:latin typeface="Calibri" panose="020F0502020204030204" pitchFamily="34" charset="0"/>
              </a:rPr>
              <a:t>Ideally, the embedding will encode the features from the </a:t>
            </a:r>
            <a:r>
              <a:rPr lang="en-US" sz="3200" b="1" i="0" u="none" strike="noStrike" dirty="0">
                <a:solidFill>
                  <a:srgbClr val="000000"/>
                </a:solidFill>
                <a:effectLst/>
                <a:latin typeface="Calibri" panose="020F0502020204030204" pitchFamily="34" charset="0"/>
              </a:rPr>
              <a:t>author </a:t>
            </a:r>
            <a:r>
              <a:rPr lang="en-US" sz="3200" b="0" i="0" u="none" strike="noStrike" dirty="0">
                <a:solidFill>
                  <a:srgbClr val="000000"/>
                </a:solidFill>
                <a:effectLst/>
                <a:latin typeface="Calibri" panose="020F0502020204030204" pitchFamily="34" charset="0"/>
              </a:rPr>
              <a:t>by generating the </a:t>
            </a:r>
            <a:r>
              <a:rPr lang="en-US" sz="3200" b="1" i="0" u="none" strike="noStrike" dirty="0">
                <a:solidFill>
                  <a:srgbClr val="000000"/>
                </a:solidFill>
                <a:effectLst/>
                <a:latin typeface="Calibri" panose="020F0502020204030204" pitchFamily="34" charset="0"/>
              </a:rPr>
              <a:t>same representation for different texts</a:t>
            </a:r>
            <a:r>
              <a:rPr lang="en-US" sz="3200" b="0" i="0" u="none" strike="noStrike" dirty="0">
                <a:solidFill>
                  <a:srgbClr val="000000"/>
                </a:solidFill>
                <a:effectLst/>
                <a:latin typeface="Calibri" panose="020F0502020204030204" pitchFamily="34" charset="0"/>
              </a:rPr>
              <a:t>. </a:t>
            </a:r>
            <a:endParaRPr lang="en-US" sz="3200" b="0" dirty="0">
              <a:effectLst/>
            </a:endParaRPr>
          </a:p>
        </p:txBody>
      </p:sp>
      <p:pic>
        <p:nvPicPr>
          <p:cNvPr id="16" name="Picture 2" descr="Writer in glasses typing on retro typewriter. Ink black and white drawing  Stock Illustration | Adobe Stock">
            <a:extLst>
              <a:ext uri="{FF2B5EF4-FFF2-40B4-BE49-F238E27FC236}">
                <a16:creationId xmlns:a16="http://schemas.microsoft.com/office/drawing/2014/main" id="{F1819A46-11DF-7996-E83A-EEF8C7B45D99}"/>
              </a:ext>
            </a:extLst>
          </p:cNvPr>
          <p:cNvPicPr>
            <a:picLocks noChangeAspect="1" noChangeArrowheads="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flipH="1">
            <a:off x="1018811" y="3699616"/>
            <a:ext cx="3144073" cy="2418518"/>
          </a:xfrm>
          <a:prstGeom prst="rect">
            <a:avLst/>
          </a:prstGeom>
          <a:noFill/>
          <a:extLst>
            <a:ext uri="{909E8E84-426E-40DD-AFC4-6F175D3DCCD1}">
              <a14:hiddenFill xmlns:a14="http://schemas.microsoft.com/office/drawing/2010/main">
                <a:solidFill>
                  <a:srgbClr val="FFFFFF"/>
                </a:solidFill>
              </a14:hiddenFill>
            </a:ext>
          </a:extLst>
        </p:spPr>
      </p:pic>
      <p:pic>
        <p:nvPicPr>
          <p:cNvPr id="17" name="גרפיקה 16" descr="Dמסמך עם מילוי מלא">
            <a:extLst>
              <a:ext uri="{FF2B5EF4-FFF2-40B4-BE49-F238E27FC236}">
                <a16:creationId xmlns:a16="http://schemas.microsoft.com/office/drawing/2014/main" id="{119E289D-D30D-0924-4581-E751E05C84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1688" y="3699616"/>
            <a:ext cx="914400" cy="914400"/>
          </a:xfrm>
          <a:prstGeom prst="rect">
            <a:avLst/>
          </a:prstGeom>
        </p:spPr>
      </p:pic>
      <p:pic>
        <p:nvPicPr>
          <p:cNvPr id="18" name="גרפיקה 17" descr="מסמך עם מילוי מלא">
            <a:extLst>
              <a:ext uri="{FF2B5EF4-FFF2-40B4-BE49-F238E27FC236}">
                <a16:creationId xmlns:a16="http://schemas.microsoft.com/office/drawing/2014/main" id="{8AA1B119-2D07-D8FA-1AC1-DC5BC8FFBE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6117" y="5053854"/>
            <a:ext cx="914400" cy="914400"/>
          </a:xfrm>
          <a:prstGeom prst="rect">
            <a:avLst/>
          </a:prstGeom>
        </p:spPr>
      </p:pic>
      <p:sp>
        <p:nvSpPr>
          <p:cNvPr id="19" name="מלבן 18">
            <a:extLst>
              <a:ext uri="{FF2B5EF4-FFF2-40B4-BE49-F238E27FC236}">
                <a16:creationId xmlns:a16="http://schemas.microsoft.com/office/drawing/2014/main" id="{C47310D4-4A68-DB0F-D318-53001E6A87FC}"/>
              </a:ext>
            </a:extLst>
          </p:cNvPr>
          <p:cNvSpPr/>
          <p:nvPr/>
        </p:nvSpPr>
        <p:spPr>
          <a:xfrm>
            <a:off x="5171711" y="3772095"/>
            <a:ext cx="699977" cy="76944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D</a:t>
            </a:r>
            <a:r>
              <a:rPr lang="en-US" sz="3200" b="0" cap="none" spc="0" dirty="0">
                <a:ln w="0"/>
                <a:solidFill>
                  <a:schemeClr val="tx1"/>
                </a:solidFill>
                <a:effectLst>
                  <a:outerShdw blurRad="38100" dist="19050" dir="2700000" algn="tl" rotWithShape="0">
                    <a:schemeClr val="dk1">
                      <a:alpha val="40000"/>
                    </a:schemeClr>
                  </a:outerShdw>
                </a:effectLst>
              </a:rPr>
              <a:t>i</a:t>
            </a:r>
            <a:endParaRPr lang="he-IL" sz="4400" b="0" cap="none" spc="0" dirty="0">
              <a:ln w="0"/>
              <a:solidFill>
                <a:schemeClr val="tx1"/>
              </a:solidFill>
              <a:effectLst>
                <a:outerShdw blurRad="38100" dist="19050" dir="2700000" algn="tl" rotWithShape="0">
                  <a:schemeClr val="dk1">
                    <a:alpha val="40000"/>
                  </a:schemeClr>
                </a:outerShdw>
              </a:effectLst>
            </a:endParaRPr>
          </a:p>
        </p:txBody>
      </p:sp>
      <p:sp>
        <p:nvSpPr>
          <p:cNvPr id="20" name="מלבן 19">
            <a:extLst>
              <a:ext uri="{FF2B5EF4-FFF2-40B4-BE49-F238E27FC236}">
                <a16:creationId xmlns:a16="http://schemas.microsoft.com/office/drawing/2014/main" id="{BDEEDBE4-D40F-867E-49FE-C40C845E7A71}"/>
              </a:ext>
            </a:extLst>
          </p:cNvPr>
          <p:cNvSpPr/>
          <p:nvPr/>
        </p:nvSpPr>
        <p:spPr>
          <a:xfrm>
            <a:off x="5118802" y="5053854"/>
            <a:ext cx="793645" cy="769441"/>
          </a:xfrm>
          <a:prstGeom prst="rect">
            <a:avLst/>
          </a:prstGeom>
          <a:noFill/>
        </p:spPr>
        <p:txBody>
          <a:bodyPr wrap="square" lIns="91440" tIns="45720" rIns="91440" bIns="45720">
            <a:spAutoFit/>
          </a:bodyPr>
          <a:lstStyle/>
          <a:p>
            <a:pPr algn="ctr"/>
            <a:r>
              <a:rPr lang="en-US" sz="4400" b="0" cap="none" spc="0" dirty="0" err="1">
                <a:ln w="0"/>
                <a:solidFill>
                  <a:schemeClr val="tx1"/>
                </a:solidFill>
                <a:effectLst>
                  <a:outerShdw blurRad="38100" dist="19050" dir="2700000" algn="tl" rotWithShape="0">
                    <a:schemeClr val="dk1">
                      <a:alpha val="40000"/>
                    </a:schemeClr>
                  </a:outerShdw>
                </a:effectLst>
              </a:rPr>
              <a:t>D’</a:t>
            </a:r>
            <a:r>
              <a:rPr lang="en-US" sz="3200" b="0" cap="none" spc="0" dirty="0" err="1">
                <a:ln w="0"/>
                <a:solidFill>
                  <a:schemeClr val="tx1"/>
                </a:solidFill>
                <a:effectLst>
                  <a:outerShdw blurRad="38100" dist="19050" dir="2700000" algn="tl" rotWithShape="0">
                    <a:schemeClr val="dk1">
                      <a:alpha val="40000"/>
                    </a:schemeClr>
                  </a:outerShdw>
                </a:effectLst>
              </a:rPr>
              <a:t>i</a:t>
            </a:r>
            <a:endParaRPr lang="he-IL" sz="4400" b="0" cap="none" spc="0" dirty="0">
              <a:ln w="0"/>
              <a:solidFill>
                <a:schemeClr val="tx1"/>
              </a:solidFill>
              <a:effectLst>
                <a:outerShdw blurRad="38100" dist="19050" dir="2700000" algn="tl" rotWithShape="0">
                  <a:schemeClr val="dk1">
                    <a:alpha val="40000"/>
                  </a:schemeClr>
                </a:outerShdw>
              </a:effectLst>
            </a:endParaRPr>
          </a:p>
        </p:txBody>
      </p:sp>
      <p:sp>
        <p:nvSpPr>
          <p:cNvPr id="21" name="מלבן 20">
            <a:extLst>
              <a:ext uri="{FF2B5EF4-FFF2-40B4-BE49-F238E27FC236}">
                <a16:creationId xmlns:a16="http://schemas.microsoft.com/office/drawing/2014/main" id="{303A5066-C416-4238-1789-01BC5BB64E70}"/>
              </a:ext>
            </a:extLst>
          </p:cNvPr>
          <p:cNvSpPr/>
          <p:nvPr/>
        </p:nvSpPr>
        <p:spPr>
          <a:xfrm>
            <a:off x="1104503" y="3241141"/>
            <a:ext cx="2495108"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Author:  </a:t>
            </a:r>
            <a:r>
              <a:rPr lang="en-US" sz="3600" b="0" cap="none" spc="0" dirty="0" err="1">
                <a:ln w="0"/>
                <a:solidFill>
                  <a:schemeClr val="tx1"/>
                </a:solidFill>
                <a:effectLst>
                  <a:outerShdw blurRad="38100" dist="19050" dir="2700000" algn="tl" rotWithShape="0">
                    <a:schemeClr val="dk1">
                      <a:alpha val="40000"/>
                    </a:schemeClr>
                  </a:outerShdw>
                </a:effectLst>
              </a:rPr>
              <a:t>i</a:t>
            </a:r>
            <a:endParaRPr lang="he-IL" sz="3600" b="0" cap="none" spc="0" dirty="0">
              <a:ln w="0"/>
              <a:solidFill>
                <a:schemeClr val="tx1"/>
              </a:solidFill>
              <a:effectLst>
                <a:outerShdw blurRad="38100" dist="19050" dir="2700000" algn="tl" rotWithShape="0">
                  <a:schemeClr val="dk1">
                    <a:alpha val="40000"/>
                  </a:schemeClr>
                </a:outerShdw>
              </a:effectLst>
            </a:endParaRPr>
          </a:p>
        </p:txBody>
      </p:sp>
      <p:sp>
        <p:nvSpPr>
          <p:cNvPr id="22" name="חץ: ימינה מחורץ 21">
            <a:extLst>
              <a:ext uri="{FF2B5EF4-FFF2-40B4-BE49-F238E27FC236}">
                <a16:creationId xmlns:a16="http://schemas.microsoft.com/office/drawing/2014/main" id="{E1613EB7-47FD-9286-9F45-6BE0E88B5EAF}"/>
              </a:ext>
            </a:extLst>
          </p:cNvPr>
          <p:cNvSpPr/>
          <p:nvPr/>
        </p:nvSpPr>
        <p:spPr>
          <a:xfrm rot="20125667">
            <a:off x="4152665" y="4272104"/>
            <a:ext cx="914400" cy="467833"/>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חץ: ימינה מחורץ 22">
            <a:extLst>
              <a:ext uri="{FF2B5EF4-FFF2-40B4-BE49-F238E27FC236}">
                <a16:creationId xmlns:a16="http://schemas.microsoft.com/office/drawing/2014/main" id="{EC552F81-9258-BED8-EFCF-DCE60042D911}"/>
              </a:ext>
            </a:extLst>
          </p:cNvPr>
          <p:cNvSpPr/>
          <p:nvPr/>
        </p:nvSpPr>
        <p:spPr>
          <a:xfrm rot="1014810">
            <a:off x="4145074" y="5031771"/>
            <a:ext cx="914400" cy="467833"/>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חץ: ימינה מחורץ 23">
            <a:extLst>
              <a:ext uri="{FF2B5EF4-FFF2-40B4-BE49-F238E27FC236}">
                <a16:creationId xmlns:a16="http://schemas.microsoft.com/office/drawing/2014/main" id="{368BE92A-D653-25C7-D756-785E3716372F}"/>
              </a:ext>
            </a:extLst>
          </p:cNvPr>
          <p:cNvSpPr/>
          <p:nvPr/>
        </p:nvSpPr>
        <p:spPr>
          <a:xfrm rot="2281852">
            <a:off x="6906156" y="4247924"/>
            <a:ext cx="914400" cy="467833"/>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a:extLst>
              <a:ext uri="{FF2B5EF4-FFF2-40B4-BE49-F238E27FC236}">
                <a16:creationId xmlns:a16="http://schemas.microsoft.com/office/drawing/2014/main" id="{ECA8FFA0-7BCB-760B-6B83-391ACE270B81}"/>
              </a:ext>
            </a:extLst>
          </p:cNvPr>
          <p:cNvSpPr/>
          <p:nvPr/>
        </p:nvSpPr>
        <p:spPr>
          <a:xfrm>
            <a:off x="8789136" y="4486024"/>
            <a:ext cx="2379760" cy="422852"/>
          </a:xfrm>
          <a:prstGeom prst="rect">
            <a:avLst/>
          </a:prstGeom>
          <a:ln>
            <a:solidFill>
              <a:schemeClr val="bg1"/>
            </a:solidFill>
          </a:ln>
          <a:effectLst>
            <a:glow rad="2286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חץ: ימינה מחורץ 24">
            <a:extLst>
              <a:ext uri="{FF2B5EF4-FFF2-40B4-BE49-F238E27FC236}">
                <a16:creationId xmlns:a16="http://schemas.microsoft.com/office/drawing/2014/main" id="{2A9570AA-5D8C-7623-476F-6119B75434C3}"/>
              </a:ext>
            </a:extLst>
          </p:cNvPr>
          <p:cNvSpPr/>
          <p:nvPr/>
        </p:nvSpPr>
        <p:spPr>
          <a:xfrm rot="19610290">
            <a:off x="6898565" y="5007591"/>
            <a:ext cx="914400" cy="467833"/>
          </a:xfrm>
          <a:prstGeom prst="notchedRightArrow">
            <a:avLst>
              <a:gd name="adj1" fmla="val 40909"/>
              <a:gd name="adj2" fmla="val 77273"/>
            </a:avLst>
          </a:prstGeom>
          <a:solidFill>
            <a:srgbClr val="AD013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6" name="טבלה 25">
            <a:extLst>
              <a:ext uri="{FF2B5EF4-FFF2-40B4-BE49-F238E27FC236}">
                <a16:creationId xmlns:a16="http://schemas.microsoft.com/office/drawing/2014/main" id="{B2DA73E2-D979-D596-1B59-C0B863C0B060}"/>
              </a:ext>
            </a:extLst>
          </p:cNvPr>
          <p:cNvGraphicFramePr>
            <a:graphicFrameLocks noGrp="1"/>
          </p:cNvGraphicFramePr>
          <p:nvPr>
            <p:extLst>
              <p:ext uri="{D42A27DB-BD31-4B8C-83A1-F6EECF244321}">
                <p14:modId xmlns:p14="http://schemas.microsoft.com/office/powerpoint/2010/main" val="3668153310"/>
              </p:ext>
            </p:extLst>
          </p:nvPr>
        </p:nvGraphicFramePr>
        <p:xfrm>
          <a:off x="8789136" y="4486023"/>
          <a:ext cx="2395613" cy="457200"/>
        </p:xfrm>
        <a:graphic>
          <a:graphicData uri="http://schemas.openxmlformats.org/drawingml/2006/table">
            <a:tbl>
              <a:tblPr rtl="1" firstRow="1" bandRow="1"/>
              <a:tblGrid>
                <a:gridCol w="513793">
                  <a:extLst>
                    <a:ext uri="{9D8B030D-6E8A-4147-A177-3AD203B41FA5}">
                      <a16:colId xmlns:a16="http://schemas.microsoft.com/office/drawing/2014/main" val="3484491490"/>
                    </a:ext>
                  </a:extLst>
                </a:gridCol>
                <a:gridCol w="424639">
                  <a:extLst>
                    <a:ext uri="{9D8B030D-6E8A-4147-A177-3AD203B41FA5}">
                      <a16:colId xmlns:a16="http://schemas.microsoft.com/office/drawing/2014/main" val="3663458439"/>
                    </a:ext>
                  </a:extLst>
                </a:gridCol>
                <a:gridCol w="485727">
                  <a:extLst>
                    <a:ext uri="{9D8B030D-6E8A-4147-A177-3AD203B41FA5}">
                      <a16:colId xmlns:a16="http://schemas.microsoft.com/office/drawing/2014/main" val="1812548662"/>
                    </a:ext>
                  </a:extLst>
                </a:gridCol>
                <a:gridCol w="485727">
                  <a:extLst>
                    <a:ext uri="{9D8B030D-6E8A-4147-A177-3AD203B41FA5}">
                      <a16:colId xmlns:a16="http://schemas.microsoft.com/office/drawing/2014/main" val="1566525484"/>
                    </a:ext>
                  </a:extLst>
                </a:gridCol>
                <a:gridCol w="485727">
                  <a:extLst>
                    <a:ext uri="{9D8B030D-6E8A-4147-A177-3AD203B41FA5}">
                      <a16:colId xmlns:a16="http://schemas.microsoft.com/office/drawing/2014/main" val="3851109761"/>
                    </a:ext>
                  </a:extLst>
                </a:gridCol>
              </a:tblGrid>
              <a:tr h="370840">
                <a:tc>
                  <a:txBody>
                    <a:bodyPr/>
                    <a:lstStyle/>
                    <a:p>
                      <a:pPr algn="ctr" rtl="0"/>
                      <a:r>
                        <a:rPr lang="en-US" sz="2400" dirty="0">
                          <a:solidFill>
                            <a:schemeClr val="bg1"/>
                          </a:solidFill>
                        </a:rPr>
                        <a:t>e</a:t>
                      </a:r>
                      <a:r>
                        <a:rPr lang="en-US" sz="1800" dirty="0">
                          <a:solidFill>
                            <a:schemeClr val="bg1"/>
                          </a:solidFill>
                        </a:rPr>
                        <a:t>k</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a:t>
                      </a:r>
                      <a:endParaRPr lang="he-IL" sz="24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3</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2</a:t>
                      </a:r>
                      <a:endParaRPr lang="he-IL" sz="1800" dirty="0">
                        <a:solidFill>
                          <a:schemeClr val="bg1"/>
                        </a:solidFill>
                      </a:endParaRPr>
                    </a:p>
                  </a:txBody>
                  <a:tcPr>
                    <a:solidFill>
                      <a:srgbClr val="C12525"/>
                    </a:solidFill>
                  </a:tcPr>
                </a:tc>
                <a:tc>
                  <a:txBody>
                    <a:bodyPr/>
                    <a:lstStyle/>
                    <a:p>
                      <a:pPr algn="ctr" rtl="0"/>
                      <a:r>
                        <a:rPr lang="en-US" sz="2400" dirty="0">
                          <a:solidFill>
                            <a:schemeClr val="bg1"/>
                          </a:solidFill>
                        </a:rPr>
                        <a:t>e</a:t>
                      </a:r>
                      <a:r>
                        <a:rPr lang="en-US" sz="1800" dirty="0">
                          <a:solidFill>
                            <a:schemeClr val="bg1"/>
                          </a:solidFill>
                        </a:rPr>
                        <a:t>1</a:t>
                      </a:r>
                      <a:endParaRPr lang="he-IL" sz="2400" dirty="0">
                        <a:solidFill>
                          <a:schemeClr val="bg1"/>
                        </a:solidFill>
                      </a:endParaRPr>
                    </a:p>
                  </a:txBody>
                  <a:tcPr anchor="ctr">
                    <a:solidFill>
                      <a:srgbClr val="C12525"/>
                    </a:solidFill>
                  </a:tcPr>
                </a:tc>
                <a:extLst>
                  <a:ext uri="{0D108BD9-81ED-4DB2-BD59-A6C34878D82A}">
                    <a16:rowId xmlns:a16="http://schemas.microsoft.com/office/drawing/2014/main" val="2111688409"/>
                  </a:ext>
                </a:extLst>
              </a:tr>
            </a:tbl>
          </a:graphicData>
        </a:graphic>
      </p:graphicFrame>
      <p:sp>
        <p:nvSpPr>
          <p:cNvPr id="27" name="מלבן 26">
            <a:extLst>
              <a:ext uri="{FF2B5EF4-FFF2-40B4-BE49-F238E27FC236}">
                <a16:creationId xmlns:a16="http://schemas.microsoft.com/office/drawing/2014/main" id="{E51D89B2-CE5F-0E38-2DAF-2A1AF08C5EAF}"/>
              </a:ext>
            </a:extLst>
          </p:cNvPr>
          <p:cNvSpPr/>
          <p:nvPr/>
        </p:nvSpPr>
        <p:spPr>
          <a:xfrm>
            <a:off x="7971874" y="4325974"/>
            <a:ext cx="674415" cy="769441"/>
          </a:xfrm>
          <a:prstGeom prst="rect">
            <a:avLst/>
          </a:prstGeom>
          <a:noFill/>
        </p:spPr>
        <p:txBody>
          <a:bodyPr wrap="square" lIns="91440" tIns="45720" rIns="91440" bIns="45720">
            <a:spAutoFit/>
          </a:bodyPr>
          <a:lstStyle/>
          <a:p>
            <a:pPr algn="ctr"/>
            <a:r>
              <a:rPr lang="en-US" sz="4400" b="0" cap="none" spc="0" dirty="0" err="1">
                <a:ln w="0"/>
                <a:solidFill>
                  <a:schemeClr val="tx1"/>
                </a:solidFill>
                <a:effectLst>
                  <a:outerShdw blurRad="38100" dist="19050" dir="2700000" algn="tl" rotWithShape="0">
                    <a:schemeClr val="dk1">
                      <a:alpha val="40000"/>
                    </a:schemeClr>
                  </a:outerShdw>
                </a:effectLst>
              </a:rPr>
              <a:t>E</a:t>
            </a:r>
            <a:r>
              <a:rPr lang="en-US" sz="3200" b="0" cap="none" spc="0" dirty="0" err="1">
                <a:ln w="0"/>
                <a:solidFill>
                  <a:schemeClr val="tx1"/>
                </a:solidFill>
                <a:effectLst>
                  <a:outerShdw blurRad="38100" dist="19050" dir="2700000" algn="tl" rotWithShape="0">
                    <a:schemeClr val="dk1">
                      <a:alpha val="40000"/>
                    </a:schemeClr>
                  </a:outerShdw>
                </a:effectLst>
              </a:rPr>
              <a:t>i</a:t>
            </a:r>
            <a:endParaRPr lang="he-IL" sz="4400" b="0" cap="none" spc="0" dirty="0">
              <a:ln w="0"/>
              <a:solidFill>
                <a:schemeClr val="tx1"/>
              </a:solidFill>
              <a:effectLst>
                <a:outerShdw blurRad="38100" dist="19050" dir="2700000" algn="tl" rotWithShape="0">
                  <a:schemeClr val="dk1">
                    <a:alpha val="40000"/>
                  </a:schemeClr>
                </a:outerShdw>
              </a:effectLst>
            </a:endParaRPr>
          </a:p>
        </p:txBody>
      </p:sp>
      <p:sp>
        <p:nvSpPr>
          <p:cNvPr id="5" name="מציין מיקום של מספר שקופית 1">
            <a:extLst>
              <a:ext uri="{FF2B5EF4-FFF2-40B4-BE49-F238E27FC236}">
                <a16:creationId xmlns:a16="http://schemas.microsoft.com/office/drawing/2014/main" id="{620BC59A-1F1E-2CBA-F866-B449FAD44D3F}"/>
              </a:ext>
            </a:extLst>
          </p:cNvPr>
          <p:cNvSpPr>
            <a:spLocks noGrp="1"/>
          </p:cNvSpPr>
          <p:nvPr>
            <p:ph type="sldNum" sz="quarter" idx="12"/>
          </p:nvPr>
        </p:nvSpPr>
        <p:spPr>
          <a:xfrm>
            <a:off x="838200" y="6356350"/>
            <a:ext cx="2743200" cy="365125"/>
          </a:xfrm>
        </p:spPr>
        <p:txBody>
          <a:bodyPr/>
          <a:lstStyle/>
          <a:p>
            <a:fld id="{E85705DE-40D5-443A-A608-960415842535}" type="slidenum">
              <a:rPr lang="he-IL" sz="3000" smtClean="0">
                <a:solidFill>
                  <a:schemeClr val="bg1">
                    <a:lumMod val="50000"/>
                  </a:schemeClr>
                </a:solidFill>
                <a:effectLst>
                  <a:outerShdw blurRad="38100" dist="38100" dir="2700000" algn="tl">
                    <a:srgbClr val="000000">
                      <a:alpha val="43137"/>
                    </a:srgbClr>
                  </a:outerShdw>
                </a:effectLst>
              </a:rPr>
              <a:t>9</a:t>
            </a:fld>
            <a:endParaRPr lang="he-IL" sz="3000" dirty="0">
              <a:solidFill>
                <a:schemeClr val="bg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54134346"/>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5000</TotalTime>
  <Words>3319</Words>
  <Application>Microsoft Office PowerPoint</Application>
  <PresentationFormat>מסך רחב</PresentationFormat>
  <Paragraphs>383</Paragraphs>
  <Slides>40</Slides>
  <Notes>39</Notes>
  <HiddenSlides>0</HiddenSlides>
  <MMClips>1</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40</vt:i4>
      </vt:variant>
    </vt:vector>
  </HeadingPairs>
  <TitlesOfParts>
    <vt:vector size="45" baseType="lpstr">
      <vt:lpstr>Arial</vt:lpstr>
      <vt:lpstr>Calibri</vt:lpstr>
      <vt:lpstr>Calibri Light</vt:lpstr>
      <vt:lpstr>Times New Roman</vt:lpstr>
      <vt:lpstr>ערכת נושא Office</vt:lpstr>
      <vt:lpstr>PART : Pre-trained Authorship Representation Transformer</vt:lpstr>
      <vt:lpstr>What are we going to discuss:</vt:lpstr>
      <vt:lpstr>Problem Definition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Architecture</vt:lpstr>
      <vt:lpstr>מצגת של PowerPoint‏</vt:lpstr>
      <vt:lpstr>מצגת של PowerPoint‏</vt:lpstr>
      <vt:lpstr>Frozen transformer</vt:lpstr>
      <vt:lpstr>מצגת של PowerPoint‏</vt:lpstr>
      <vt:lpstr>מצגת של PowerPoint‏</vt:lpstr>
      <vt:lpstr>BiLSTM</vt:lpstr>
      <vt:lpstr>מצגת של PowerPoint‏</vt:lpstr>
      <vt:lpstr>Experimentation</vt:lpstr>
      <vt:lpstr>Comparisons to the original model</vt:lpstr>
      <vt:lpstr>Training hyperparameters from the original PART paper</vt:lpstr>
      <vt:lpstr>Means for running the project</vt:lpstr>
      <vt:lpstr>Results: 1st test round</vt:lpstr>
      <vt:lpstr>מצגת של PowerPoint‏</vt:lpstr>
      <vt:lpstr>מצגת של PowerPoint‏</vt:lpstr>
      <vt:lpstr>מצגת של PowerPoint‏</vt:lpstr>
      <vt:lpstr>Results: 2nd test round</vt:lpstr>
      <vt:lpstr>מצגת של PowerPoint‏</vt:lpstr>
      <vt:lpstr>מצגת של PowerPoint‏</vt:lpstr>
      <vt:lpstr>מצגת של PowerPoint‏</vt:lpstr>
      <vt:lpstr>UML diagram</vt:lpstr>
      <vt:lpstr>GUI  Use-Case diagram</vt:lpstr>
      <vt:lpstr>GUI</vt:lpstr>
      <vt:lpstr>מצגת של PowerPoint‏</vt:lpstr>
      <vt:lpstr>מצגת של PowerPoint‏</vt:lpstr>
      <vt:lpstr>Did the project match our expectations?</vt:lpstr>
      <vt:lpstr>Future research</vt:lpstr>
      <vt:lpstr>Challenges and constraints faced :</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 Pre-trained Authorship Representation Transformer</dc:title>
  <dc:creator>Meitar El Ezra</dc:creator>
  <cp:lastModifiedBy>Meitar El Ezra</cp:lastModifiedBy>
  <cp:revision>200</cp:revision>
  <dcterms:created xsi:type="dcterms:W3CDTF">2023-01-10T14:02:45Z</dcterms:created>
  <dcterms:modified xsi:type="dcterms:W3CDTF">2023-06-25T22:24:56Z</dcterms:modified>
</cp:coreProperties>
</file>